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6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306" r:id="rId10"/>
    <p:sldId id="307" r:id="rId11"/>
    <p:sldId id="286" r:id="rId12"/>
    <p:sldId id="305" r:id="rId13"/>
    <p:sldId id="344" r:id="rId14"/>
    <p:sldId id="289" r:id="rId15"/>
    <p:sldId id="347" r:id="rId16"/>
    <p:sldId id="346" r:id="rId17"/>
    <p:sldId id="349" r:id="rId18"/>
    <p:sldId id="350" r:id="rId19"/>
  </p:sldIdLst>
  <p:sldSz cx="18288000" cy="10287000"/>
  <p:notesSz cx="6858000" cy="9144000"/>
  <p:embeddedFontLst>
    <p:embeddedFont>
      <p:font typeface="Arimo" panose="020B0604020202020204" charset="0"/>
      <p:regular r:id="rId21"/>
    </p:embeddedFont>
    <p:embeddedFont>
      <p:font typeface="Arimo Bold" panose="020B0604020202020204" charset="0"/>
      <p:regular r:id="rId22"/>
    </p:embeddedFont>
    <p:embeddedFont>
      <p:font typeface="Cambria Math" panose="02040503050406030204" pitchFamily="18" charset="0"/>
      <p:regular r:id="rId23"/>
    </p:embeddedFont>
    <p:embeddedFont>
      <p:font typeface="Montserrat Classic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292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94103" autoAdjust="0"/>
  </p:normalViewPr>
  <p:slideViewPr>
    <p:cSldViewPr>
      <p:cViewPr varScale="1">
        <p:scale>
          <a:sx n="44" d="100"/>
          <a:sy n="44" d="100"/>
        </p:scale>
        <p:origin x="612" y="60"/>
      </p:cViewPr>
      <p:guideLst>
        <p:guide orient="horz" pos="2136"/>
        <p:guide pos="29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16.png>
</file>

<file path=ppt/media/image17.png>
</file>

<file path=ppt/media/image18.jpeg>
</file>

<file path=ppt/media/image24.jpeg>
</file>

<file path=ppt/media/image25.jpeg>
</file>

<file path=ppt/media/image26.jpeg>
</file>

<file path=ppt/media/image29.png>
</file>

<file path=ppt/media/image30.png>
</file>

<file path=ppt/media/image31.png>
</file>

<file path=ppt/media/image36.jpeg>
</file>

<file path=ppt/media/image37.jpeg>
</file>

<file path=ppt/media/image42.png>
</file>

<file path=ppt/media/image46.png>
</file>

<file path=ppt/media/image4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640FDE-5591-407E-8C23-F05E5B60A74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98B3C-CCF6-4799-935F-9E872AEEA6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8147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.emf"/><Relationship Id="rId5" Type="http://schemas.openxmlformats.org/officeDocument/2006/relationships/image" Target="../media/image45.emf"/><Relationship Id="rId4" Type="http://schemas.openxmlformats.org/officeDocument/2006/relationships/image" Target="../media/image4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jpeg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9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7" Type="http://schemas.openxmlformats.org/officeDocument/2006/relationships/image" Target="../media/image17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10" Type="http://schemas.openxmlformats.org/officeDocument/2006/relationships/image" Target="../media/image26.jpeg"/><Relationship Id="rId4" Type="http://schemas.openxmlformats.org/officeDocument/2006/relationships/image" Target="../media/image20.emf"/><Relationship Id="rId9" Type="http://schemas.openxmlformats.org/officeDocument/2006/relationships/image" Target="../media/image2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13418" y="3669250"/>
            <a:ext cx="13661164" cy="14742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8000" dirty="0">
                <a:solidFill>
                  <a:srgbClr val="DB5300"/>
                </a:solidFill>
                <a:latin typeface="Arimo Bold"/>
              </a:rPr>
              <a:t>Deposition Techniques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231A1C0-7B77-03A1-FB00-CD64DD82C7CD}"/>
              </a:ext>
            </a:extLst>
          </p:cNvPr>
          <p:cNvSpPr/>
          <p:nvPr/>
        </p:nvSpPr>
        <p:spPr>
          <a:xfrm>
            <a:off x="14190722" y="3078795"/>
            <a:ext cx="1414661" cy="495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8AD3236-07C6-D6AB-05C9-AFE5DCF60CF7}"/>
              </a:ext>
            </a:extLst>
          </p:cNvPr>
          <p:cNvSpPr txBox="1"/>
          <p:nvPr/>
        </p:nvSpPr>
        <p:spPr>
          <a:xfrm>
            <a:off x="17678400" y="9791700"/>
            <a:ext cx="38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399" y="9791700"/>
            <a:ext cx="513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10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A8CB67-5022-8D52-CF56-D37C1C97B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859" y="1070147"/>
            <a:ext cx="11117018" cy="35201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F59D08-7FE1-81EA-9E40-36B22CC25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1075" y="5526794"/>
            <a:ext cx="10941126" cy="40590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D7CC8FD-3A00-4F41-BF75-D017AFA53630}"/>
              </a:ext>
            </a:extLst>
          </p:cNvPr>
          <p:cNvSpPr txBox="1"/>
          <p:nvPr/>
        </p:nvSpPr>
        <p:spPr>
          <a:xfrm>
            <a:off x="606353" y="2674661"/>
            <a:ext cx="6404048" cy="5358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Typically these systems operate in the “</a:t>
            </a:r>
            <a:r>
              <a:rPr lang="en-US" sz="2300" dirty="0" err="1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h</a:t>
            </a:r>
            <a:r>
              <a:rPr lang="en-US" sz="2300" baseline="-25000" dirty="0" err="1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G</a:t>
            </a:r>
            <a:r>
              <a:rPr lang="en-US" sz="23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” dominated regime so boundary layer transport  is critical.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Uniform growth means optimizing the gas flow pattern.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Typically vertical flow reactors and rotating</a:t>
            </a:r>
          </a:p>
          <a:p>
            <a:pPr>
              <a:lnSpc>
                <a:spcPct val="150000"/>
              </a:lnSpc>
            </a:pPr>
            <a:r>
              <a:rPr lang="en-US" sz="23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   substrates are used to achieve a uniform </a:t>
            </a:r>
            <a:r>
              <a:rPr lang="en-US" sz="2400" dirty="0">
                <a:solidFill>
                  <a:srgbClr val="0070C0"/>
                </a:solidFill>
                <a:latin typeface="Symbol" pitchFamily="2" charset="2"/>
                <a:cs typeface="Calibri" panose="020F0502020204030204" pitchFamily="34" charset="0"/>
              </a:rPr>
              <a:t>d</a:t>
            </a:r>
            <a:r>
              <a:rPr lang="en-US" sz="23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Normally operate at 500 – 800 ˚C and moderate  pressures (0.1 – 1 atm). </a:t>
            </a:r>
          </a:p>
          <a:p>
            <a:pPr>
              <a:lnSpc>
                <a:spcPct val="150000"/>
              </a:lnSpc>
            </a:pPr>
            <a:endParaRPr lang="en-US" sz="230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461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231A1C0-7B77-03A1-FB00-CD64DD82C7CD}"/>
              </a:ext>
            </a:extLst>
          </p:cNvPr>
          <p:cNvSpPr/>
          <p:nvPr/>
        </p:nvSpPr>
        <p:spPr>
          <a:xfrm>
            <a:off x="14190722" y="3078795"/>
            <a:ext cx="1414661" cy="495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399" y="9791700"/>
            <a:ext cx="513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11</a:t>
            </a:r>
          </a:p>
        </p:txBody>
      </p:sp>
      <p:sp>
        <p:nvSpPr>
          <p:cNvPr id="3" name="TextBox 32">
            <a:extLst>
              <a:ext uri="{FF2B5EF4-FFF2-40B4-BE49-F238E27FC236}">
                <a16:creationId xmlns:a16="http://schemas.microsoft.com/office/drawing/2014/main" id="{87FA6872-8029-7774-FA86-A8DA4F68F0CE}"/>
              </a:ext>
            </a:extLst>
          </p:cNvPr>
          <p:cNvSpPr txBox="1"/>
          <p:nvPr/>
        </p:nvSpPr>
        <p:spPr>
          <a:xfrm>
            <a:off x="-729535" y="303894"/>
            <a:ext cx="17582632" cy="23461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</a:pPr>
            <a:r>
              <a:rPr lang="en-US" sz="5000" dirty="0">
                <a:latin typeface="Montserrat Classic" panose="020B0604020202020204" charset="0"/>
                <a:cs typeface="Calibri" panose="020F0502020204030204" pitchFamily="34" charset="0"/>
              </a:rPr>
              <a:t>Plasma Enhanced CVD (PECVD) </a:t>
            </a:r>
          </a:p>
          <a:p>
            <a:pPr algn="ctr">
              <a:lnSpc>
                <a:spcPts val="6324"/>
              </a:lnSpc>
            </a:pPr>
            <a:r>
              <a:rPr lang="en-US" sz="5000" dirty="0">
                <a:latin typeface="Montserrat Classic" panose="020B0604020202020204" charset="0"/>
                <a:cs typeface="Calibri" panose="020F0502020204030204" pitchFamily="34" charset="0"/>
              </a:rPr>
              <a:t>and HDPCVD Systems</a:t>
            </a:r>
          </a:p>
          <a:p>
            <a:pPr>
              <a:lnSpc>
                <a:spcPts val="6324"/>
              </a:lnSpc>
            </a:pPr>
            <a:endParaRPr lang="en-US" sz="5000" dirty="0">
              <a:solidFill>
                <a:srgbClr val="000000"/>
              </a:solidFill>
              <a:latin typeface="Montserrat Classic" panose="020B060402020202020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8C2318-852C-4F4E-A8D8-6E1CAB7A8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8579" y="1408460"/>
            <a:ext cx="5333998" cy="43307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EF60E2-84D9-CF16-55E6-7B333E55C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0515" y="6196843"/>
            <a:ext cx="6252576" cy="36710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E74EF8-AB63-9043-FEF2-AAD0917EEDF9}"/>
              </a:ext>
            </a:extLst>
          </p:cNvPr>
          <p:cNvSpPr txBox="1"/>
          <p:nvPr/>
        </p:nvSpPr>
        <p:spPr>
          <a:xfrm>
            <a:off x="1184533" y="2730470"/>
            <a:ext cx="9550400" cy="58667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Non-thermal energy to enhance processes at lower temperatures.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Plasma consists of electrons, ionized and neutral molecules, neutral and ionized fragments of broken-up  molecules, excited molecules, free radicals.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Free radicals are electrically neutral species with incomplete bonding, extremely reactive.  (e.g.  </a:t>
            </a:r>
            <a:r>
              <a:rPr lang="en-US" sz="2300" dirty="0" err="1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SiO</a:t>
            </a:r>
            <a:r>
              <a:rPr lang="en-US" sz="23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, SiH</a:t>
            </a:r>
            <a:r>
              <a:rPr lang="en-US" sz="2300" baseline="-250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3</a:t>
            </a:r>
            <a:r>
              <a:rPr lang="en-US" sz="23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, F).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High density plasma (HDPCVD) systems add a “third knob” to produce higher densities of reactive species. SiO</a:t>
            </a:r>
            <a:r>
              <a:rPr lang="en-US" sz="2300" baseline="-250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 </a:t>
            </a:r>
            <a:r>
              <a:rPr lang="en-US" sz="23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deposition shown where O</a:t>
            </a:r>
            <a:r>
              <a:rPr lang="en-US" sz="2300" baseline="-250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</a:t>
            </a:r>
            <a:r>
              <a:rPr lang="en-US" sz="23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is less reactive.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rgbClr val="00206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Deposition is mass transport limited so relatively T independent. Ion bombardment can help to densify films.</a:t>
            </a:r>
          </a:p>
        </p:txBody>
      </p:sp>
    </p:spTree>
    <p:extLst>
      <p:ext uri="{BB962C8B-B14F-4D97-AF65-F5344CB8AC3E}">
        <p14:creationId xmlns:p14="http://schemas.microsoft.com/office/powerpoint/2010/main" val="1290097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554319" y="9791700"/>
            <a:ext cx="55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12</a:t>
            </a:r>
          </a:p>
        </p:txBody>
      </p:sp>
      <p:sp>
        <p:nvSpPr>
          <p:cNvPr id="3" name="TextBox 32">
            <a:extLst>
              <a:ext uri="{FF2B5EF4-FFF2-40B4-BE49-F238E27FC236}">
                <a16:creationId xmlns:a16="http://schemas.microsoft.com/office/drawing/2014/main" id="{87FA6872-8029-7774-FA86-A8DA4F68F0CE}"/>
              </a:ext>
            </a:extLst>
          </p:cNvPr>
          <p:cNvSpPr txBox="1"/>
          <p:nvPr/>
        </p:nvSpPr>
        <p:spPr>
          <a:xfrm>
            <a:off x="-304800" y="538402"/>
            <a:ext cx="15801704" cy="730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</a:pPr>
            <a:r>
              <a:rPr lang="en-US" sz="5000" dirty="0">
                <a:latin typeface="Montserrat Classic" panose="020B0604020202020204" charset="0"/>
                <a:cs typeface="Calibri" panose="020F0502020204030204" pitchFamily="34" charset="0"/>
              </a:rPr>
              <a:t>Atomic Layer Deposition (ALD)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25CC6A1-1553-28E9-854A-6A4599DD7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2085" y="1643875"/>
            <a:ext cx="8804096" cy="49041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48DE4B-878C-9626-6233-0C2E54BFDD37}"/>
              </a:ext>
            </a:extLst>
          </p:cNvPr>
          <p:cNvSpPr txBox="1"/>
          <p:nvPr/>
        </p:nvSpPr>
        <p:spPr>
          <a:xfrm>
            <a:off x="734085" y="2946330"/>
            <a:ext cx="6628768" cy="4804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Similar in chemistry to CVD, except that in ALD the reaction is broken down into two half-reactions, keeping the precursor materials separate during the reactions. Al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O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3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example below.</a:t>
            </a:r>
          </a:p>
          <a:p>
            <a:pPr>
              <a:lnSpc>
                <a:spcPct val="150000"/>
              </a:lnSpc>
              <a:defRPr/>
            </a:pPr>
            <a:endParaRPr lang="en-US" sz="2300" dirty="0">
              <a:effectLst>
                <a:outerShdw blurRad="38100" dist="38100" dir="2700000" algn="tl">
                  <a:srgbClr val="DDDDDD"/>
                </a:outerShdw>
              </a:effectLst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ALD film growth is 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self-limited and based on surface reactions,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which makes achieving atomic scale deposition control possible.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0AE88C-D5C9-064F-70D5-721BA6EED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8394" y="6626886"/>
            <a:ext cx="5628509" cy="336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293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554319" y="9791700"/>
            <a:ext cx="5562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12</a:t>
            </a:r>
          </a:p>
        </p:txBody>
      </p:sp>
      <p:sp>
        <p:nvSpPr>
          <p:cNvPr id="3" name="TextBox 32">
            <a:extLst>
              <a:ext uri="{FF2B5EF4-FFF2-40B4-BE49-F238E27FC236}">
                <a16:creationId xmlns:a16="http://schemas.microsoft.com/office/drawing/2014/main" id="{87FA6872-8029-7774-FA86-A8DA4F68F0CE}"/>
              </a:ext>
            </a:extLst>
          </p:cNvPr>
          <p:cNvSpPr txBox="1"/>
          <p:nvPr/>
        </p:nvSpPr>
        <p:spPr>
          <a:xfrm>
            <a:off x="-304800" y="538402"/>
            <a:ext cx="15801704" cy="730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</a:pPr>
            <a:r>
              <a:rPr lang="en-US" sz="5000" dirty="0">
                <a:latin typeface="Montserrat Classic" panose="020B0604020202020204" charset="0"/>
                <a:cs typeface="Calibri" panose="020F0502020204030204" pitchFamily="34" charset="0"/>
              </a:rPr>
              <a:t>Atomic Layer Deposition (ALD)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15DC7A-DE52-4E75-6BA3-B56C8EAE791F}"/>
              </a:ext>
            </a:extLst>
          </p:cNvPr>
          <p:cNvSpPr/>
          <p:nvPr/>
        </p:nvSpPr>
        <p:spPr>
          <a:xfrm>
            <a:off x="1321661" y="1499687"/>
            <a:ext cx="15375920" cy="37431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One TMA and one H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O vapor pulse form one cycle. Here two cycles are shown, with approximately 1  Angstrom per cycle. Each cycle includes pulsing and pumping takes about 3 seconds.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Two half reaction steps in each cycle </a:t>
            </a:r>
          </a:p>
          <a:p>
            <a:pPr>
              <a:lnSpc>
                <a:spcPct val="150000"/>
              </a:lnSpc>
              <a:defRPr/>
            </a:pPr>
            <a:endParaRPr lang="en-US" sz="2300" dirty="0">
              <a:effectLst>
                <a:outerShdw blurRad="38100" dist="38100" dir="2700000" algn="tl">
                  <a:srgbClr val="DDDDDD"/>
                </a:outerShdw>
              </a:effectLst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>
              <a:lnSpc>
                <a:spcPct val="150000"/>
              </a:lnSpc>
              <a:defRPr/>
            </a:pPr>
            <a:endParaRPr lang="en-US" sz="2300" dirty="0">
              <a:effectLst>
                <a:outerShdw blurRad="38100" dist="38100" dir="2700000" algn="tl">
                  <a:srgbClr val="DDDDDD"/>
                </a:outerShdw>
              </a:effectLst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>
              <a:lnSpc>
                <a:spcPct val="150000"/>
              </a:lnSpc>
              <a:defRPr/>
            </a:pPr>
            <a:endParaRPr lang="en-US" sz="2300" dirty="0">
              <a:effectLst>
                <a:outerShdw blurRad="38100" dist="38100" dir="2700000" algn="tl">
                  <a:srgbClr val="DDDDDD"/>
                </a:outerShdw>
              </a:effectLst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The net result is that atomically controlled layers can be deposited. </a:t>
            </a:r>
            <a:endParaRPr lang="en-US" sz="230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pic>
        <p:nvPicPr>
          <p:cNvPr id="10" name="Object 8">
            <a:extLst>
              <a:ext uri="{FF2B5EF4-FFF2-40B4-BE49-F238E27FC236}">
                <a16:creationId xmlns:a16="http://schemas.microsoft.com/office/drawing/2014/main" id="{89ECAA6E-1D04-E46F-F655-13248AA763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151108" y="3205186"/>
            <a:ext cx="8889887" cy="1361100"/>
          </a:xfrm>
          <a:prstGeom prst="rect">
            <a:avLst/>
          </a:prstGeom>
          <a:noFill/>
        </p:spPr>
      </p:pic>
      <p:sp>
        <p:nvSpPr>
          <p:cNvPr id="12" name="Text Box 10">
            <a:extLst>
              <a:ext uri="{FF2B5EF4-FFF2-40B4-BE49-F238E27FC236}">
                <a16:creationId xmlns:a16="http://schemas.microsoft.com/office/drawing/2014/main" id="{72AC3B1F-4516-9847-D911-676D5572C4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70442" y="3205186"/>
            <a:ext cx="662361" cy="4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300" dirty="0">
                <a:latin typeface="Calibri" panose="020F0502020204030204" pitchFamily="34" charset="0"/>
                <a:cs typeface="Calibri" panose="020F0502020204030204" pitchFamily="34" charset="0"/>
              </a:rPr>
              <a:t>(13)</a:t>
            </a:r>
          </a:p>
        </p:txBody>
      </p:sp>
      <p:sp>
        <p:nvSpPr>
          <p:cNvPr id="13" name="Text Box 10">
            <a:extLst>
              <a:ext uri="{FF2B5EF4-FFF2-40B4-BE49-F238E27FC236}">
                <a16:creationId xmlns:a16="http://schemas.microsoft.com/office/drawing/2014/main" id="{EBA88593-1E27-2867-5206-582D2343C8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70441" y="4000869"/>
            <a:ext cx="662361" cy="4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300" dirty="0">
                <a:latin typeface="Calibri" panose="020F0502020204030204" pitchFamily="34" charset="0"/>
                <a:cs typeface="Calibri" panose="020F0502020204030204" pitchFamily="34" charset="0"/>
              </a:rPr>
              <a:t>(14)</a:t>
            </a:r>
          </a:p>
        </p:txBody>
      </p:sp>
      <p:sp>
        <p:nvSpPr>
          <p:cNvPr id="15" name="TextBox 32">
            <a:extLst>
              <a:ext uri="{FF2B5EF4-FFF2-40B4-BE49-F238E27FC236}">
                <a16:creationId xmlns:a16="http://schemas.microsoft.com/office/drawing/2014/main" id="{A66B6EE6-9AA5-B0F0-B5D4-610F086FE666}"/>
              </a:ext>
            </a:extLst>
          </p:cNvPr>
          <p:cNvSpPr txBox="1"/>
          <p:nvPr/>
        </p:nvSpPr>
        <p:spPr>
          <a:xfrm>
            <a:off x="1010445" y="5389839"/>
            <a:ext cx="3104104" cy="6730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24"/>
              </a:lnSpc>
            </a:pPr>
            <a:r>
              <a:rPr lang="en-US" sz="2300" b="1" dirty="0">
                <a:solidFill>
                  <a:srgbClr val="FF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ALD Applications </a:t>
            </a:r>
          </a:p>
        </p:txBody>
      </p:sp>
      <p:pic>
        <p:nvPicPr>
          <p:cNvPr id="16" name="Picture 4">
            <a:extLst>
              <a:ext uri="{FF2B5EF4-FFF2-40B4-BE49-F238E27FC236}">
                <a16:creationId xmlns:a16="http://schemas.microsoft.com/office/drawing/2014/main" id="{5A292F00-2995-E99D-C5E4-8B42DF3512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644" y="6846237"/>
            <a:ext cx="2288828" cy="28445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7" name="Picture 5">
            <a:extLst>
              <a:ext uri="{FF2B5EF4-FFF2-40B4-BE49-F238E27FC236}">
                <a16:creationId xmlns:a16="http://schemas.microsoft.com/office/drawing/2014/main" id="{6A43CD96-6645-B0FC-63AF-DB9D61E92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3196" y="6879182"/>
            <a:ext cx="2288827" cy="2811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5664605-8C1F-0A84-9F39-31228F43ED23}"/>
              </a:ext>
            </a:extLst>
          </p:cNvPr>
          <p:cNvSpPr txBox="1"/>
          <p:nvPr/>
        </p:nvSpPr>
        <p:spPr>
          <a:xfrm>
            <a:off x="1350690" y="6381593"/>
            <a:ext cx="4323834" cy="410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eaLnBrk="1" hangingPunct="1">
              <a:lnSpc>
                <a:spcPct val="9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High-K dielectrics for CMOS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8CE0C068-7387-C0A2-D964-E55CB03F61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0600" y="6663473"/>
            <a:ext cx="6048119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514350" indent="-514350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Candidates for High-K dielectrics</a:t>
            </a:r>
          </a:p>
          <a:p>
            <a:pPr marL="514350" indent="-514350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    </a:t>
            </a:r>
            <a:r>
              <a:rPr lang="en-US" sz="2300" u="sng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Film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		</a:t>
            </a:r>
            <a:r>
              <a:rPr lang="en-US" sz="2300" u="sng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Precursors</a:t>
            </a:r>
            <a:endParaRPr lang="en-US" sz="2300" dirty="0">
              <a:effectLst>
                <a:outerShdw blurRad="38100" dist="38100" dir="2700000" algn="tl">
                  <a:srgbClr val="DDDDDD"/>
                </a:outerShdw>
              </a:effectLst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 marL="514350" indent="-514350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	Al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O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3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		Al(CH)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3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, H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O or O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3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  </a:t>
            </a:r>
          </a:p>
          <a:p>
            <a:pPr marL="514350" indent="-514350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	HfO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		HfCl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4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or TEMAH, H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O</a:t>
            </a:r>
          </a:p>
          <a:p>
            <a:pPr marL="514350" indent="-514350">
              <a:lnSpc>
                <a:spcPct val="150000"/>
              </a:lnSpc>
              <a:spcBef>
                <a:spcPct val="20000"/>
              </a:spcBef>
              <a:defRPr/>
            </a:pP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	ZrO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		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ZrCl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4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, H</a:t>
            </a:r>
            <a:r>
              <a:rPr lang="en-US" sz="2300" baseline="-250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</a:t>
            </a:r>
            <a:r>
              <a:rPr lang="en-US" sz="2300" dirty="0">
                <a:effectLst>
                  <a:outerShdw blurRad="38100" dist="38100" dir="2700000" algn="tl">
                    <a:srgbClr val="DDDDDD"/>
                  </a:outerShdw>
                </a:effectLst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803076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231A1C0-7B77-03A1-FB00-CD64DD82C7CD}"/>
              </a:ext>
            </a:extLst>
          </p:cNvPr>
          <p:cNvSpPr/>
          <p:nvPr/>
        </p:nvSpPr>
        <p:spPr>
          <a:xfrm>
            <a:off x="14190722" y="3078795"/>
            <a:ext cx="1414661" cy="495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399" y="9791700"/>
            <a:ext cx="513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13</a:t>
            </a:r>
          </a:p>
        </p:txBody>
      </p:sp>
      <p:sp>
        <p:nvSpPr>
          <p:cNvPr id="9" name="TextBox 32">
            <a:extLst>
              <a:ext uri="{FF2B5EF4-FFF2-40B4-BE49-F238E27FC236}">
                <a16:creationId xmlns:a16="http://schemas.microsoft.com/office/drawing/2014/main" id="{B66B7E92-259A-9B5D-C1E7-C5A643890029}"/>
              </a:ext>
            </a:extLst>
          </p:cNvPr>
          <p:cNvSpPr txBox="1"/>
          <p:nvPr/>
        </p:nvSpPr>
        <p:spPr>
          <a:xfrm>
            <a:off x="910791" y="647262"/>
            <a:ext cx="16639899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defRPr/>
            </a:pPr>
            <a:r>
              <a:rPr lang="en-US" sz="5000" dirty="0">
                <a:latin typeface="Montserrat Classic" panose="020B0604020202020204" charset="0"/>
                <a:cs typeface="Calibri" panose="020F0502020204030204" pitchFamily="34" charset="0"/>
              </a:rPr>
              <a:t>Physical Deposition Systems - DC Sputter Deposition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5ACB20-2A98-397E-A223-4DB9E2C9B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6838" y="3055847"/>
            <a:ext cx="9391984" cy="45567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3D6A2B-5372-D5F1-72B0-9EAE23A7A5E5}"/>
              </a:ext>
            </a:extLst>
          </p:cNvPr>
          <p:cNvSpPr txBox="1"/>
          <p:nvPr/>
        </p:nvSpPr>
        <p:spPr>
          <a:xfrm>
            <a:off x="737310" y="2171700"/>
            <a:ext cx="7060557" cy="6928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DC plasma systems were not discussed in Chapter 9. They have almost no use in etching.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For sputtering conductive materials this is a simple and effective approach.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Dc voltage high enough to ionize gas is applied (500 – 1000 volts) depending on geometry.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Cathode and anode voltage are fixed externally. The plasma takes on a small positive potential.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DC current must be continuous. Cathode current is largely ions, anode current is largely electrons.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                  Because µ is so different for ions and electrons, +V</a:t>
            </a:r>
            <a:r>
              <a:rPr lang="en-US" sz="2300" baseline="-250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P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is set up to balance the two currents</a:t>
            </a:r>
            <a:r>
              <a:rPr lang="en-US" sz="18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.	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A087C50-DF81-C4AF-1451-E616B8A957E3}"/>
                  </a:ext>
                </a:extLst>
              </p:cNvPr>
              <p:cNvSpPr txBox="1"/>
              <p:nvPr/>
            </p:nvSpPr>
            <p:spPr>
              <a:xfrm>
                <a:off x="1002969" y="7513861"/>
                <a:ext cx="1800997" cy="44627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300" smtClean="0">
                          <a:latin typeface="Cambria Math" panose="02040503050406030204" pitchFamily="18" charset="0"/>
                        </a:rPr>
                        <m:t>J</m:t>
                      </m:r>
                      <m:r>
                        <a:rPr lang="en-US" sz="2300" i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300" i="0">
                          <a:latin typeface="Cambria Math" panose="02040503050406030204" pitchFamily="18" charset="0"/>
                        </a:rPr>
                        <m:t>q</m:t>
                      </m:r>
                      <m:r>
                        <a:rPr lang="en-US" sz="2300" i="0">
                          <a:latin typeface="Cambria Math" panose="02040503050406030204" pitchFamily="18" charset="0"/>
                        </a:rPr>
                        <m:t>µ</m:t>
                      </m:r>
                      <m:r>
                        <m:rPr>
                          <m:sty m:val="p"/>
                        </m:rPr>
                        <a:rPr lang="en-US" sz="2300" i="0"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US" sz="2300" i="0">
                          <a:latin typeface="Cambria Math" panose="02040503050406030204" pitchFamily="18" charset="0"/>
                        </a:rPr>
                        <m:t>ℇ</m:t>
                      </m:r>
                    </m:oMath>
                  </m:oMathPara>
                </a14:m>
                <a:endParaRPr lang="en-US" sz="23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A087C50-DF81-C4AF-1451-E616B8A957E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2969" y="7513861"/>
                <a:ext cx="1800997" cy="446276"/>
              </a:xfrm>
              <a:prstGeom prst="rect">
                <a:avLst/>
              </a:prstGeom>
              <a:blipFill>
                <a:blip r:embed="rId3"/>
                <a:stretch>
                  <a:fillRect b="-1506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8967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231A1C0-7B77-03A1-FB00-CD64DD82C7CD}"/>
              </a:ext>
            </a:extLst>
          </p:cNvPr>
          <p:cNvSpPr/>
          <p:nvPr/>
        </p:nvSpPr>
        <p:spPr>
          <a:xfrm>
            <a:off x="14190722" y="3078795"/>
            <a:ext cx="1414661" cy="495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399" y="9791700"/>
            <a:ext cx="513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13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6DC74F-F8FF-3E94-6C6E-4DD4BCC4DD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212"/>
          <a:stretch/>
        </p:blipFill>
        <p:spPr>
          <a:xfrm>
            <a:off x="9600958" y="830813"/>
            <a:ext cx="7553823" cy="44959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EF65B59-D7D4-FEB1-4709-9914158201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623"/>
          <a:stretch/>
        </p:blipFill>
        <p:spPr>
          <a:xfrm>
            <a:off x="9687605" y="5167647"/>
            <a:ext cx="6267114" cy="51193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7E589A-18B6-38DF-47D1-BFBD339D2023}"/>
              </a:ext>
            </a:extLst>
          </p:cNvPr>
          <p:cNvSpPr txBox="1"/>
          <p:nvPr/>
        </p:nvSpPr>
        <p:spPr>
          <a:xfrm>
            <a:off x="734165" y="1085367"/>
            <a:ext cx="9209314" cy="79904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If </a:t>
            </a:r>
            <a:r>
              <a:rPr lang="en-US" sz="2300" dirty="0" err="1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Ar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gas is used in the plasma, </a:t>
            </a:r>
            <a:r>
              <a:rPr lang="en-US" sz="2300" dirty="0" err="1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Ar</a:t>
            </a:r>
            <a:r>
              <a:rPr lang="en-US" sz="2300" baseline="300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+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ions hit the target at high energy, sputtering material which can then diffuse and deposit on the substrate (wafer).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This works well for conductive materials (metals, </a:t>
            </a:r>
            <a:r>
              <a:rPr lang="en-US" sz="2300" dirty="0" err="1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silicides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. .) including alloys and compounds.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The system on the right is a practical implementation, minimizing DC current through the substrate.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Magnetron sputtering adds magnets on the cathode to trap e</a:t>
            </a:r>
            <a:r>
              <a:rPr lang="en-US" sz="2300" baseline="300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-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so they are not free to bombard the target. This improves the efficiency of deposition.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DC sputtering works typically between 5 – 50 </a:t>
            </a:r>
            <a:r>
              <a:rPr lang="en-US" sz="2300" dirty="0" err="1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mT.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Thus many collisions occur between ions and neutrals  resulting in a wide angular distribution of the incoming depositing material atom.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Reactive gases (e.g. N</a:t>
            </a:r>
            <a:r>
              <a:rPr lang="en-US" sz="2300" baseline="-250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) can be added to the plasma. Ti sputtering             </a:t>
            </a:r>
            <a:r>
              <a:rPr lang="en-US" sz="2300" dirty="0" err="1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TiN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(see text).  </a:t>
            </a:r>
          </a:p>
        </p:txBody>
      </p:sp>
    </p:spTree>
    <p:extLst>
      <p:ext uri="{BB962C8B-B14F-4D97-AF65-F5344CB8AC3E}">
        <p14:creationId xmlns:p14="http://schemas.microsoft.com/office/powerpoint/2010/main" val="2774956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231A1C0-7B77-03A1-FB00-CD64DD82C7CD}"/>
              </a:ext>
            </a:extLst>
          </p:cNvPr>
          <p:cNvSpPr/>
          <p:nvPr/>
        </p:nvSpPr>
        <p:spPr>
          <a:xfrm>
            <a:off x="14190722" y="3078795"/>
            <a:ext cx="1414661" cy="495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399" y="9791700"/>
            <a:ext cx="513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13</a:t>
            </a:r>
          </a:p>
        </p:txBody>
      </p:sp>
      <p:sp>
        <p:nvSpPr>
          <p:cNvPr id="9" name="TextBox 32">
            <a:extLst>
              <a:ext uri="{FF2B5EF4-FFF2-40B4-BE49-F238E27FC236}">
                <a16:creationId xmlns:a16="http://schemas.microsoft.com/office/drawing/2014/main" id="{B66B7E92-259A-9B5D-C1E7-C5A643890029}"/>
              </a:ext>
            </a:extLst>
          </p:cNvPr>
          <p:cNvSpPr txBox="1"/>
          <p:nvPr/>
        </p:nvSpPr>
        <p:spPr>
          <a:xfrm>
            <a:off x="3180457" y="495299"/>
            <a:ext cx="7648304" cy="730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000" dirty="0">
                <a:latin typeface="Montserrat Classic" panose="020B0604020202020204" charset="0"/>
                <a:cs typeface="Calibri" panose="020F0502020204030204" pitchFamily="34" charset="0"/>
              </a:rPr>
              <a:t>RF Sputter Deposition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2DEE54-D1AF-1701-CD00-9139BFDD6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297" y="1725309"/>
            <a:ext cx="6577259" cy="45719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D7DC9CF-E69C-073D-14C1-98A9C8266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6465406"/>
            <a:ext cx="2799840" cy="3097695"/>
          </a:xfrm>
          <a:prstGeom prst="rect">
            <a:avLst/>
          </a:prstGeom>
        </p:spPr>
      </p:pic>
      <p:sp>
        <p:nvSpPr>
          <p:cNvPr id="5" name="Text Box 5">
            <a:extLst>
              <a:ext uri="{FF2B5EF4-FFF2-40B4-BE49-F238E27FC236}">
                <a16:creationId xmlns:a16="http://schemas.microsoft.com/office/drawing/2014/main" id="{1E2A1C3F-3280-392B-BD9F-EBC91CBFCC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40475" y="2019300"/>
            <a:ext cx="9114007" cy="6928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For DC sputtering, target electrode must be conducting. To sputter dielectric materials use  RF power source.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As we saw in Chapter 9 (Fig. 9.9), if the electrode areas are not equal, the field is higher at the smaller electrode (higher current density), to maintain AC current continuity.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V</a:t>
            </a:r>
            <a:r>
              <a:rPr lang="en-US" sz="2300" baseline="-250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DC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is set up automatically by the plasma. It must be large enough (10 – 20 eV) to cause sputtering.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The voltages across the two sheaths are</a:t>
            </a:r>
          </a:p>
          <a:p>
            <a:pPr algn="just">
              <a:lnSpc>
                <a:spcPct val="150000"/>
              </a:lnSpc>
              <a:defRPr/>
            </a:pPr>
            <a:endParaRPr lang="en-US" sz="230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 algn="just">
              <a:lnSpc>
                <a:spcPct val="150000"/>
              </a:lnSpc>
              <a:defRPr/>
            </a:pPr>
            <a:endParaRPr lang="en-US" sz="230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 algn="just">
              <a:lnSpc>
                <a:spcPct val="150000"/>
              </a:lnSpc>
              <a:defRPr/>
            </a:pPr>
            <a:endParaRPr lang="en-US" sz="2300" dirty="0"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Wafer electrode can be connected to chamber walls further increasing the voltage ration. </a:t>
            </a:r>
          </a:p>
        </p:txBody>
      </p:sp>
      <p:sp>
        <p:nvSpPr>
          <p:cNvPr id="7" name="Text Box 7">
            <a:extLst>
              <a:ext uri="{FF2B5EF4-FFF2-40B4-BE49-F238E27FC236}">
                <a16:creationId xmlns:a16="http://schemas.microsoft.com/office/drawing/2014/main" id="{119C8EAB-8991-7B04-08B8-DE813C5DD6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43064" y="6878592"/>
            <a:ext cx="6629398" cy="446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(m = 4 in theory and 1-2 experimentally)	    (19)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BC3D3F6-37A8-010F-CB6B-CF43EDEE657C}"/>
                  </a:ext>
                </a:extLst>
              </p:cNvPr>
              <p:cNvSpPr txBox="1"/>
              <p:nvPr/>
            </p:nvSpPr>
            <p:spPr>
              <a:xfrm>
                <a:off x="8075786" y="6544140"/>
                <a:ext cx="3352799" cy="118327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3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3000"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  <m:sub>
                              <m:r>
                                <a:rPr lang="en-US" sz="3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3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3000">
                                  <a:latin typeface="Cambria Math" panose="02040503050406030204" pitchFamily="18" charset="0"/>
                                </a:rPr>
                                <m:t>V</m:t>
                              </m:r>
                            </m:e>
                            <m:sub>
                              <m:r>
                                <a:rPr lang="en-US" sz="3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en-US" sz="3000">
                          <a:latin typeface="Cambria Math" panose="02040503050406030204" pitchFamily="18" charset="0"/>
                        </a:rPr>
                        <m:t>≈ </m:t>
                      </m:r>
                      <m:sSup>
                        <m:sSupPr>
                          <m:ctrlPr>
                            <a:rPr lang="en-US" sz="3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3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3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30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000">
                                          <a:latin typeface="Cambria Math" panose="02040503050406030204" pitchFamily="18" charset="0"/>
                                        </a:rPr>
                                        <m:t>A</m:t>
                                      </m:r>
                                    </m:e>
                                    <m:sub>
                                      <m:r>
                                        <a:rPr lang="en-US" sz="300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3000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3000">
                                          <a:latin typeface="Cambria Math" panose="02040503050406030204" pitchFamily="18" charset="0"/>
                                        </a:rPr>
                                        <m:t>A</m:t>
                                      </m:r>
                                    </m:e>
                                    <m:sub>
                                      <m:r>
                                        <a:rPr lang="en-US" sz="3000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</m:e>
                        <m:sup>
                          <m:r>
                            <m:rPr>
                              <m:sty m:val="p"/>
                            </m:rPr>
                            <a:rPr lang="en-US" sz="3000">
                              <a:latin typeface="Cambria Math" panose="02040503050406030204" pitchFamily="18" charset="0"/>
                            </a:rPr>
                            <m:t>m</m:t>
                          </m:r>
                        </m:sup>
                      </m:sSup>
                      <m:r>
                        <a:rPr lang="en-US" sz="300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3000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BC3D3F6-37A8-010F-CB6B-CF43EDEE65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5786" y="6544140"/>
                <a:ext cx="3352799" cy="1183273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8169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231A1C0-7B77-03A1-FB00-CD64DD82C7CD}"/>
              </a:ext>
            </a:extLst>
          </p:cNvPr>
          <p:cNvSpPr/>
          <p:nvPr/>
        </p:nvSpPr>
        <p:spPr>
          <a:xfrm>
            <a:off x="14190722" y="3078795"/>
            <a:ext cx="1414661" cy="495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399" y="9791700"/>
            <a:ext cx="513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13</a:t>
            </a:r>
          </a:p>
        </p:txBody>
      </p:sp>
      <p:sp>
        <p:nvSpPr>
          <p:cNvPr id="9" name="TextBox 32">
            <a:extLst>
              <a:ext uri="{FF2B5EF4-FFF2-40B4-BE49-F238E27FC236}">
                <a16:creationId xmlns:a16="http://schemas.microsoft.com/office/drawing/2014/main" id="{B66B7E92-259A-9B5D-C1E7-C5A643890029}"/>
              </a:ext>
            </a:extLst>
          </p:cNvPr>
          <p:cNvSpPr txBox="1"/>
          <p:nvPr/>
        </p:nvSpPr>
        <p:spPr>
          <a:xfrm>
            <a:off x="1212667" y="455562"/>
            <a:ext cx="14302723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defRPr/>
            </a:pPr>
            <a:r>
              <a:rPr lang="en-US" sz="5000" dirty="0">
                <a:latin typeface="Montserrat Classic" panose="020B0604020202020204" charset="0"/>
                <a:cs typeface="Calibri" panose="020F0502020204030204" pitchFamily="34" charset="0"/>
              </a:rPr>
              <a:t>Physical Deposition Systems - Evaporation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10E532A-2431-040E-3B3D-4E3C14214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9856" y="1757881"/>
            <a:ext cx="3047126" cy="38111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F308FEA-AD23-0260-0A6D-9E043E09B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3740" y="1805513"/>
            <a:ext cx="4887769" cy="37223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3B79BD1-C597-7475-52B1-2C249B6E49E6}"/>
              </a:ext>
            </a:extLst>
          </p:cNvPr>
          <p:cNvSpPr txBox="1"/>
          <p:nvPr/>
        </p:nvSpPr>
        <p:spPr>
          <a:xfrm>
            <a:off x="953607" y="2491489"/>
            <a:ext cx="8304693" cy="2681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In evaporation, source material is heated or E-beam is used in a vacuum chamber.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Mostly line-of-sight deposition since pressure is low.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Deposition rate is determined by emitted flux and by geometry of the target and wafer holder.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C42B56-10DF-7232-BB14-15E2E94D4A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565" y="6377425"/>
            <a:ext cx="2762461" cy="275007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6BF6CF-9C61-6D2C-4813-5067EAC72B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0813" y="6380725"/>
            <a:ext cx="2625041" cy="28289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1022E2-EC97-6C2A-9B32-619C4BD7A0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97358" y="6438900"/>
            <a:ext cx="3564804" cy="2530538"/>
          </a:xfrm>
          <a:prstGeom prst="rect">
            <a:avLst/>
          </a:prstGeom>
        </p:spPr>
      </p:pic>
      <p:sp>
        <p:nvSpPr>
          <p:cNvPr id="12" name="Text Box 4">
            <a:extLst>
              <a:ext uri="{FF2B5EF4-FFF2-40B4-BE49-F238E27FC236}">
                <a16:creationId xmlns:a16="http://schemas.microsoft.com/office/drawing/2014/main" id="{EF0D4B01-075A-07E9-6664-8E7AFEBF66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90761" y="6060215"/>
            <a:ext cx="5584373" cy="16194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Ideal point sources emit </a:t>
            </a:r>
            <a:r>
              <a:rPr lang="en-US" sz="2300" dirty="0" err="1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isotropically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Realistic planar sources emit with a </a:t>
            </a:r>
            <a:r>
              <a:rPr lang="en-US" sz="2300" dirty="0" err="1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cosq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distribution.</a:t>
            </a:r>
          </a:p>
        </p:txBody>
      </p:sp>
      <p:sp>
        <p:nvSpPr>
          <p:cNvPr id="13" name="Text Box 4">
            <a:extLst>
              <a:ext uri="{FF2B5EF4-FFF2-40B4-BE49-F238E27FC236}">
                <a16:creationId xmlns:a16="http://schemas.microsoft.com/office/drawing/2014/main" id="{EC2A738F-3629-DD4E-5640-C4BB67C4CB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90761" y="7975676"/>
            <a:ext cx="6644738" cy="21503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Placing a small planar source at  the base of a sphere results in more uniform deposition.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The angular drop-off in emitted  flux is compensated by the shorter distance.</a:t>
            </a:r>
          </a:p>
        </p:txBody>
      </p:sp>
    </p:spTree>
    <p:extLst>
      <p:ext uri="{BB962C8B-B14F-4D97-AF65-F5344CB8AC3E}">
        <p14:creationId xmlns:p14="http://schemas.microsoft.com/office/powerpoint/2010/main" val="1356373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231A1C0-7B77-03A1-FB00-CD64DD82C7CD}"/>
              </a:ext>
            </a:extLst>
          </p:cNvPr>
          <p:cNvSpPr/>
          <p:nvPr/>
        </p:nvSpPr>
        <p:spPr>
          <a:xfrm>
            <a:off x="14190722" y="3078795"/>
            <a:ext cx="1414661" cy="495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399" y="9791700"/>
            <a:ext cx="513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13</a:t>
            </a:r>
          </a:p>
        </p:txBody>
      </p:sp>
      <p:sp>
        <p:nvSpPr>
          <p:cNvPr id="3" name="Text Box 2">
            <a:extLst>
              <a:ext uri="{FF2B5EF4-FFF2-40B4-BE49-F238E27FC236}">
                <a16:creationId xmlns:a16="http://schemas.microsoft.com/office/drawing/2014/main" id="{A59EEB3E-DE35-5988-AE91-81D16FD2ED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1470" y="532129"/>
            <a:ext cx="9946954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5000" dirty="0">
                <a:latin typeface="Montserrat Classic" panose="020B0604020202020204" charset="0"/>
                <a:cs typeface="Calibri" panose="020F0502020204030204" pitchFamily="34" charset="0"/>
              </a:rPr>
              <a:t>Molecular Beam Epitaxy - MBE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901406-2B71-47EE-DF7E-F35CBAFAF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0" y="1599876"/>
            <a:ext cx="5360482" cy="48589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63DE5F-DE5A-DEF7-1F8D-003F4A0078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8667" y="6489624"/>
            <a:ext cx="3570988" cy="360687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06FD945-36A0-A566-0B9D-009FF71B0F40}"/>
              </a:ext>
            </a:extLst>
          </p:cNvPr>
          <p:cNvSpPr txBox="1"/>
          <p:nvPr/>
        </p:nvSpPr>
        <p:spPr>
          <a:xfrm>
            <a:off x="821077" y="3190316"/>
            <a:ext cx="9544415" cy="4804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Operates under high vacuum, line of sight deposition, epitaxial layers can be deposited if substrate is heated to</a:t>
            </a:r>
          </a:p>
          <a:p>
            <a:pPr algn="just">
              <a:lnSpc>
                <a:spcPct val="150000"/>
              </a:lnSpc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  provide thermal energy.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Deposition rate usually slow so epitaxial growth can occur (≈ 1 atomic layer/sec).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“Effusion” sources used to evaporate elements needed for thin films to be deposited. T of effusion cells controls relative evaporation rates.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Widely used in university and industry research, generally too slow for manufacturing.</a:t>
            </a:r>
          </a:p>
        </p:txBody>
      </p:sp>
    </p:spTree>
    <p:extLst>
      <p:ext uri="{BB962C8B-B14F-4D97-AF65-F5344CB8AC3E}">
        <p14:creationId xmlns:p14="http://schemas.microsoft.com/office/powerpoint/2010/main" val="181628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231A1C0-7B77-03A1-FB00-CD64DD82C7CD}"/>
              </a:ext>
            </a:extLst>
          </p:cNvPr>
          <p:cNvSpPr/>
          <p:nvPr/>
        </p:nvSpPr>
        <p:spPr>
          <a:xfrm>
            <a:off x="14190722" y="3078795"/>
            <a:ext cx="1414661" cy="495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6" name="TextBox 32"/>
          <p:cNvSpPr txBox="1"/>
          <p:nvPr/>
        </p:nvSpPr>
        <p:spPr>
          <a:xfrm>
            <a:off x="1227907" y="584554"/>
            <a:ext cx="12549151" cy="8370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6200" dirty="0">
                <a:solidFill>
                  <a:srgbClr val="000000"/>
                </a:solidFill>
                <a:latin typeface="Montserrat Classic"/>
              </a:rPr>
              <a:t>KEY CONCLUSIONS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400" y="9791700"/>
            <a:ext cx="38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363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361820" y="498232"/>
            <a:ext cx="12549151" cy="730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000" dirty="0">
                <a:solidFill>
                  <a:srgbClr val="000000"/>
                </a:solidFill>
                <a:latin typeface="Montserrat Classic"/>
              </a:rPr>
              <a:t>Deposition Systems - Classification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9D17C7-6F37-289A-6224-3C4C0BC79541}"/>
              </a:ext>
            </a:extLst>
          </p:cNvPr>
          <p:cNvSpPr txBox="1"/>
          <p:nvPr/>
        </p:nvSpPr>
        <p:spPr>
          <a:xfrm>
            <a:off x="17678400" y="9791700"/>
            <a:ext cx="38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3</a:t>
            </a:r>
          </a:p>
        </p:txBody>
      </p:sp>
      <p:sp>
        <p:nvSpPr>
          <p:cNvPr id="3" name="Rectangle 24">
            <a:extLst>
              <a:ext uri="{FF2B5EF4-FFF2-40B4-BE49-F238E27FC236}">
                <a16:creationId xmlns:a16="http://schemas.microsoft.com/office/drawing/2014/main" id="{CB61B1E3-66DA-129F-605C-25B827ED39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4349" y="1206787"/>
            <a:ext cx="9448798" cy="4092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Desirable traits for deposition: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Desired composition, low contaminates, good electrical and mechanical properties.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Uniform thickness across wafer,  and wafer-to-wafer.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Good step coverage (</a:t>
            </a:r>
            <a:r>
              <a:rPr lang="ja-JP" altLang="en-US" sz="2200" dirty="0">
                <a:solidFill>
                  <a:srgbClr val="0070C0"/>
                </a:solidFill>
                <a:latin typeface="Arimo" panose="020B0604020202020204" charset="0"/>
                <a:cs typeface="Arimo" panose="020B0604020202020204" charset="0"/>
              </a:rPr>
              <a:t>“</a:t>
            </a:r>
            <a:r>
              <a:rPr lang="en-US" sz="22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conformal coverage</a:t>
            </a:r>
            <a:r>
              <a:rPr lang="ja-JP" altLang="en-US" sz="2200" dirty="0">
                <a:solidFill>
                  <a:srgbClr val="0070C0"/>
                </a:solidFill>
                <a:latin typeface="Arimo" panose="020B0604020202020204" charset="0"/>
                <a:cs typeface="Arimo" panose="020B0604020202020204" charset="0"/>
              </a:rPr>
              <a:t>”</a:t>
            </a:r>
            <a:r>
              <a:rPr lang="en-US" sz="22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)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Good filling of spaces.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200" dirty="0" err="1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Planarized</a:t>
            </a:r>
            <a:r>
              <a:rPr lang="en-US" sz="22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films .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2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Challenge: Filling higher aspect ratio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FD1B8AF-3A88-34FE-3286-76FAD6F303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524353"/>
            <a:ext cx="5867400" cy="2969217"/>
          </a:xfrm>
          <a:prstGeom prst="rect">
            <a:avLst/>
          </a:prstGeom>
        </p:spPr>
      </p:pic>
      <p:pic>
        <p:nvPicPr>
          <p:cNvPr id="21" name="Object 2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4322" y="4685092"/>
            <a:ext cx="5256919" cy="1723486"/>
          </a:xfrm>
          <a:prstGeom prst="rect">
            <a:avLst/>
          </a:prstGeom>
          <a:noFill/>
        </p:spPr>
      </p:pic>
      <p:pic>
        <p:nvPicPr>
          <p:cNvPr id="23" name="Object 24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26682" y="7319629"/>
            <a:ext cx="7274318" cy="1550817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/>
        </p:nvSpPr>
        <p:spPr>
          <a:xfrm>
            <a:off x="2994942" y="6496627"/>
            <a:ext cx="2239716" cy="5778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24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Step Coverage</a:t>
            </a:r>
          </a:p>
        </p:txBody>
      </p:sp>
      <p:sp>
        <p:nvSpPr>
          <p:cNvPr id="25" name="Rectangle 24"/>
          <p:cNvSpPr/>
          <p:nvPr/>
        </p:nvSpPr>
        <p:spPr>
          <a:xfrm>
            <a:off x="941702" y="9012345"/>
            <a:ext cx="26981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24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Aspect Ratio: H/W</a:t>
            </a:r>
          </a:p>
        </p:txBody>
      </p:sp>
      <p:sp>
        <p:nvSpPr>
          <p:cNvPr id="27" name="Rectangle 26"/>
          <p:cNvSpPr/>
          <p:nvPr/>
        </p:nvSpPr>
        <p:spPr>
          <a:xfrm>
            <a:off x="4124378" y="8994006"/>
            <a:ext cx="27517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2400" dirty="0">
                <a:solidFill>
                  <a:srgbClr val="0070C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Formation of Voids</a:t>
            </a:r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7DEF589B-0901-8579-AC80-23F0537F72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9691909"/>
              </p:ext>
            </p:extLst>
          </p:nvPr>
        </p:nvGraphicFramePr>
        <p:xfrm>
          <a:off x="8519917" y="5514913"/>
          <a:ext cx="8234137" cy="432756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737264">
                  <a:extLst>
                    <a:ext uri="{9D8B030D-6E8A-4147-A177-3AD203B41FA5}">
                      <a16:colId xmlns:a16="http://schemas.microsoft.com/office/drawing/2014/main" val="11242967"/>
                    </a:ext>
                  </a:extLst>
                </a:gridCol>
                <a:gridCol w="1449315">
                  <a:extLst>
                    <a:ext uri="{9D8B030D-6E8A-4147-A177-3AD203B41FA5}">
                      <a16:colId xmlns:a16="http://schemas.microsoft.com/office/drawing/2014/main" val="2666197648"/>
                    </a:ext>
                  </a:extLst>
                </a:gridCol>
                <a:gridCol w="1861299">
                  <a:extLst>
                    <a:ext uri="{9D8B030D-6E8A-4147-A177-3AD203B41FA5}">
                      <a16:colId xmlns:a16="http://schemas.microsoft.com/office/drawing/2014/main" val="2515371502"/>
                    </a:ext>
                  </a:extLst>
                </a:gridCol>
                <a:gridCol w="2186259">
                  <a:extLst>
                    <a:ext uri="{9D8B030D-6E8A-4147-A177-3AD203B41FA5}">
                      <a16:colId xmlns:a16="http://schemas.microsoft.com/office/drawing/2014/main" val="935454493"/>
                    </a:ext>
                  </a:extLst>
                </a:gridCol>
              </a:tblGrid>
              <a:tr h="558540"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Process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Abbreviation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Temperature Range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Method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60996167"/>
                  </a:ext>
                </a:extLst>
              </a:tr>
              <a:tr h="403140"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Chemical Vapor Deposition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CVD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500 - 1100</a:t>
                      </a:r>
                      <a:r>
                        <a:rPr lang="en-US" sz="1800" baseline="30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Gas phase, chemical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01606404"/>
                  </a:ext>
                </a:extLst>
              </a:tr>
              <a:tr h="558540"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Low Pressure Chemical Vapor Deposition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LPCVD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500 - 800</a:t>
                      </a:r>
                      <a:r>
                        <a:rPr lang="en-US" sz="1800" baseline="30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Gas phase, low pressure chemistry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18979394"/>
                  </a:ext>
                </a:extLst>
              </a:tr>
              <a:tr h="558540"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Metal-Organic Chemical Vapor Deposition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MOCVD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600 - 1200</a:t>
                      </a:r>
                      <a:r>
                        <a:rPr lang="en-US" sz="1800" baseline="30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Gas phase chemistry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81012599"/>
                  </a:ext>
                </a:extLst>
              </a:tr>
              <a:tr h="604711"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Plasma Enhanced Chemical Vapor Deposition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PECVD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300 - 450</a:t>
                      </a:r>
                      <a:r>
                        <a:rPr lang="en-US" sz="1800" baseline="30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Plasma chemistry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67350349"/>
                  </a:ext>
                </a:extLst>
              </a:tr>
              <a:tr h="279270"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Atomic Layer Deposition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ALD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100 - 400</a:t>
                      </a:r>
                      <a:r>
                        <a:rPr lang="en-US" sz="1800" baseline="300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</a:t>
                      </a: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Chemistry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58280262"/>
                  </a:ext>
                </a:extLst>
              </a:tr>
              <a:tr h="403140"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Plasma Sputtering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Sputtering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100 - 300</a:t>
                      </a:r>
                      <a:r>
                        <a:rPr lang="en-US" sz="1800" baseline="30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Physical deposition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53378128"/>
                  </a:ext>
                </a:extLst>
              </a:tr>
              <a:tr h="403140"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Evaporation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Evaporation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100 - 500</a:t>
                      </a:r>
                      <a:r>
                        <a:rPr lang="en-US" sz="1800" baseline="30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Physical deposition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93402973"/>
                  </a:ext>
                </a:extLst>
              </a:tr>
              <a:tr h="558540"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Molecular Beam Evaporation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MBE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ctr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100 - 400</a:t>
                      </a:r>
                      <a:r>
                        <a:rPr lang="en-US" sz="1800" baseline="30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</a:t>
                      </a: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indent="0" algn="l">
                        <a:spcBef>
                          <a:spcPts val="0"/>
                        </a:spcBef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Physical deposition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Times" pitchFamily="2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56185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5484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32">
            <a:extLst>
              <a:ext uri="{FF2B5EF4-FFF2-40B4-BE49-F238E27FC236}">
                <a16:creationId xmlns:a16="http://schemas.microsoft.com/office/drawing/2014/main" id="{C78E38A4-9FB0-BB06-F917-69D24ACE459C}"/>
              </a:ext>
            </a:extLst>
          </p:cNvPr>
          <p:cNvSpPr txBox="1"/>
          <p:nvPr/>
        </p:nvSpPr>
        <p:spPr>
          <a:xfrm>
            <a:off x="909987" y="763624"/>
            <a:ext cx="12549151" cy="70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4000" dirty="0">
                <a:solidFill>
                  <a:srgbClr val="000000"/>
                </a:solidFill>
                <a:latin typeface="Montserrat Classic"/>
              </a:rPr>
              <a:t>Chemical Vapor Deposition</a:t>
            </a:r>
          </a:p>
        </p:txBody>
      </p:sp>
      <p:sp>
        <p:nvSpPr>
          <p:cNvPr id="7" name="TextBox 26">
            <a:extLst>
              <a:ext uri="{FF2B5EF4-FFF2-40B4-BE49-F238E27FC236}">
                <a16:creationId xmlns:a16="http://schemas.microsoft.com/office/drawing/2014/main" id="{3FCDBDD7-B728-3298-A614-00C2CB9EDFA0}"/>
              </a:ext>
            </a:extLst>
          </p:cNvPr>
          <p:cNvSpPr txBox="1"/>
          <p:nvPr/>
        </p:nvSpPr>
        <p:spPr>
          <a:xfrm>
            <a:off x="683193" y="7780988"/>
            <a:ext cx="2845918" cy="401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0"/>
              </a:lnSpc>
            </a:pPr>
            <a:r>
              <a:rPr lang="en-US" sz="3000" dirty="0">
                <a:solidFill>
                  <a:srgbClr val="FFFFFF"/>
                </a:solidFill>
                <a:latin typeface="Montserrat Classic"/>
              </a:rPr>
              <a:t>SiO</a:t>
            </a:r>
            <a:r>
              <a:rPr lang="en-US" sz="3000" baseline="-25000" dirty="0">
                <a:solidFill>
                  <a:srgbClr val="FFFFFF"/>
                </a:solidFill>
                <a:latin typeface="Montserrat Classic"/>
              </a:rPr>
              <a:t>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677F61F-63F6-573A-25B6-EE18D9F6DB61}"/>
              </a:ext>
            </a:extLst>
          </p:cNvPr>
          <p:cNvSpPr txBox="1"/>
          <p:nvPr/>
        </p:nvSpPr>
        <p:spPr>
          <a:xfrm>
            <a:off x="17678400" y="9791700"/>
            <a:ext cx="38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4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8146B2CC-4BDC-C0C0-BB45-CA0B53457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63" y="1860621"/>
            <a:ext cx="7772400" cy="313964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FBBCC33-C2D7-BC48-189A-516EECDA4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315" y="5391808"/>
            <a:ext cx="6151895" cy="3404769"/>
          </a:xfrm>
          <a:prstGeom prst="rect">
            <a:avLst/>
          </a:prstGeom>
        </p:spPr>
      </p:pic>
      <p:sp>
        <p:nvSpPr>
          <p:cNvPr id="3" name="Text Box 40">
            <a:extLst>
              <a:ext uri="{FF2B5EF4-FFF2-40B4-BE49-F238E27FC236}">
                <a16:creationId xmlns:a16="http://schemas.microsoft.com/office/drawing/2014/main" id="{71544D18-FED4-A45C-D2CE-C5F2819854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72170" y="3107435"/>
            <a:ext cx="7891515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Atmospheric Pressure </a:t>
            </a:r>
          </a:p>
          <a:p>
            <a:pPr>
              <a:defRPr/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Gas Phase Reactions</a:t>
            </a:r>
          </a:p>
          <a:p>
            <a:pPr>
              <a:defRPr/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Typically high T (500 –1100 ˚C)</a:t>
            </a:r>
          </a:p>
          <a:p>
            <a:pPr>
              <a:defRPr/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Most common application is epitaxial growth.</a:t>
            </a:r>
          </a:p>
          <a:p>
            <a:pPr>
              <a:defRPr/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High T provides surface mobility so single crystal</a:t>
            </a:r>
          </a:p>
          <a:p>
            <a:pPr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  films can grow. </a:t>
            </a:r>
          </a:p>
        </p:txBody>
      </p:sp>
    </p:spTree>
    <p:extLst>
      <p:ext uri="{BB962C8B-B14F-4D97-AF65-F5344CB8AC3E}">
        <p14:creationId xmlns:p14="http://schemas.microsoft.com/office/powerpoint/2010/main" val="2722300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231A1C0-7B77-03A1-FB00-CD64DD82C7CD}"/>
              </a:ext>
            </a:extLst>
          </p:cNvPr>
          <p:cNvSpPr/>
          <p:nvPr/>
        </p:nvSpPr>
        <p:spPr>
          <a:xfrm>
            <a:off x="14190722" y="3078795"/>
            <a:ext cx="1414661" cy="495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400" y="9791700"/>
            <a:ext cx="38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5</a:t>
            </a:r>
          </a:p>
        </p:txBody>
      </p:sp>
      <p:sp>
        <p:nvSpPr>
          <p:cNvPr id="2" name="TextBox 32">
            <a:extLst>
              <a:ext uri="{FF2B5EF4-FFF2-40B4-BE49-F238E27FC236}">
                <a16:creationId xmlns:a16="http://schemas.microsoft.com/office/drawing/2014/main" id="{FA876811-0FC2-B4B3-5F37-AF1E524E8F1C}"/>
              </a:ext>
            </a:extLst>
          </p:cNvPr>
          <p:cNvSpPr txBox="1"/>
          <p:nvPr/>
        </p:nvSpPr>
        <p:spPr>
          <a:xfrm>
            <a:off x="1143049" y="589043"/>
            <a:ext cx="12549151" cy="730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000" dirty="0">
                <a:solidFill>
                  <a:srgbClr val="000000"/>
                </a:solidFill>
                <a:latin typeface="Montserrat Classic"/>
              </a:rPr>
              <a:t>CVD Growth rate</a:t>
            </a:r>
          </a:p>
        </p:txBody>
      </p:sp>
      <p:sp>
        <p:nvSpPr>
          <p:cNvPr id="3" name="TextBox 26">
            <a:extLst>
              <a:ext uri="{FF2B5EF4-FFF2-40B4-BE49-F238E27FC236}">
                <a16:creationId xmlns:a16="http://schemas.microsoft.com/office/drawing/2014/main" id="{8563AF1C-0D09-85E6-8D20-459A117D6DCE}"/>
              </a:ext>
            </a:extLst>
          </p:cNvPr>
          <p:cNvSpPr txBox="1"/>
          <p:nvPr/>
        </p:nvSpPr>
        <p:spPr>
          <a:xfrm>
            <a:off x="584607" y="7862333"/>
            <a:ext cx="2845918" cy="401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60"/>
              </a:lnSpc>
            </a:pPr>
            <a:r>
              <a:rPr lang="en-US" sz="3000" dirty="0">
                <a:solidFill>
                  <a:srgbClr val="FFFFFF"/>
                </a:solidFill>
                <a:latin typeface="Montserrat Classic"/>
              </a:rPr>
              <a:t>SiO</a:t>
            </a:r>
            <a:r>
              <a:rPr lang="en-US" sz="3000" baseline="-25000" dirty="0">
                <a:solidFill>
                  <a:srgbClr val="FFFFFF"/>
                </a:solidFill>
                <a:latin typeface="Montserrat Classic"/>
              </a:rPr>
              <a:t>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6834A4-7405-8640-AA43-6FA2A8BB81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44" y="1537053"/>
            <a:ext cx="6002885" cy="34540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DFABD9-BCDB-5CD9-8106-AC1273E77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4472" y="1547971"/>
            <a:ext cx="9551670" cy="3265338"/>
          </a:xfrm>
          <a:prstGeom prst="rect">
            <a:avLst/>
          </a:prstGeom>
        </p:spPr>
      </p:pic>
      <p:pic>
        <p:nvPicPr>
          <p:cNvPr id="25" name="Object 5">
            <a:extLst>
              <a:ext uri="{FF2B5EF4-FFF2-40B4-BE49-F238E27FC236}">
                <a16:creationId xmlns:a16="http://schemas.microsoft.com/office/drawing/2014/main" id="{A73A129F-A2DF-C3FF-C063-96218521683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981859" y="5153301"/>
            <a:ext cx="1625601" cy="415431"/>
          </a:xfrm>
          <a:prstGeom prst="rect">
            <a:avLst/>
          </a:prstGeom>
          <a:noFill/>
        </p:spPr>
      </p:pic>
      <p:sp>
        <p:nvSpPr>
          <p:cNvPr id="33" name="Text Box 11">
            <a:extLst>
              <a:ext uri="{FF2B5EF4-FFF2-40B4-BE49-F238E27FC236}">
                <a16:creationId xmlns:a16="http://schemas.microsoft.com/office/drawing/2014/main" id="{060AEB53-D5E1-0798-F862-B1DDBE747E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4953" y="5099234"/>
            <a:ext cx="6223037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h</a:t>
            </a:r>
            <a:r>
              <a:rPr lang="en-US" sz="2200" baseline="-25000" dirty="0" err="1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G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- mass transfer coefficient (in cm/sec).</a:t>
            </a:r>
          </a:p>
        </p:txBody>
      </p:sp>
      <p:pic>
        <p:nvPicPr>
          <p:cNvPr id="35" name="Object 12">
            <a:extLst>
              <a:ext uri="{FF2B5EF4-FFF2-40B4-BE49-F238E27FC236}">
                <a16:creationId xmlns:a16="http://schemas.microsoft.com/office/drawing/2014/main" id="{65365D37-4B69-AB1F-B27F-1B680A05A13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968887" y="5852348"/>
            <a:ext cx="1038679" cy="391954"/>
          </a:xfrm>
          <a:prstGeom prst="rect">
            <a:avLst/>
          </a:prstGeom>
          <a:noFill/>
        </p:spPr>
      </p:pic>
      <p:sp>
        <p:nvSpPr>
          <p:cNvPr id="38" name="Text Box 14">
            <a:extLst>
              <a:ext uri="{FF2B5EF4-FFF2-40B4-BE49-F238E27FC236}">
                <a16:creationId xmlns:a16="http://schemas.microsoft.com/office/drawing/2014/main" id="{497E25B9-429B-BCDE-97F3-B0813458BF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4953" y="5748653"/>
            <a:ext cx="5379472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k</a:t>
            </a:r>
            <a:r>
              <a:rPr lang="en-US" sz="2200" baseline="-25000" dirty="0" err="1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S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- the surface reaction rate (in cm/sec).</a:t>
            </a:r>
          </a:p>
        </p:txBody>
      </p:sp>
      <p:sp>
        <p:nvSpPr>
          <p:cNvPr id="39" name="Text Box 15">
            <a:extLst>
              <a:ext uri="{FF2B5EF4-FFF2-40B4-BE49-F238E27FC236}">
                <a16:creationId xmlns:a16="http://schemas.microsoft.com/office/drawing/2014/main" id="{76AE0143-7C9A-217A-4876-B661A6AE88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2297" y="6467965"/>
            <a:ext cx="1543311" cy="4154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 = F</a:t>
            </a:r>
            <a:r>
              <a:rPr lang="en-US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= F</a:t>
            </a:r>
            <a:r>
              <a:rPr lang="en-US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</p:txBody>
      </p:sp>
      <p:pic>
        <p:nvPicPr>
          <p:cNvPr id="40" name="Object 19">
            <a:extLst>
              <a:ext uri="{FF2B5EF4-FFF2-40B4-BE49-F238E27FC236}">
                <a16:creationId xmlns:a16="http://schemas.microsoft.com/office/drawing/2014/main" id="{95C1231B-45EA-5707-643D-2D79A487FCF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3894859" y="7048913"/>
            <a:ext cx="1854200" cy="860196"/>
          </a:xfrm>
          <a:prstGeom prst="rect">
            <a:avLst/>
          </a:prstGeom>
          <a:noFill/>
        </p:spPr>
      </p:pic>
      <p:sp>
        <p:nvSpPr>
          <p:cNvPr id="41" name="Text Box 21">
            <a:extLst>
              <a:ext uri="{FF2B5EF4-FFF2-40B4-BE49-F238E27FC236}">
                <a16:creationId xmlns:a16="http://schemas.microsoft.com/office/drawing/2014/main" id="{6940FFF0-3DD4-101B-B645-9CD7A3193E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080" y="8179975"/>
            <a:ext cx="191270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Growth Rate</a:t>
            </a:r>
          </a:p>
        </p:txBody>
      </p:sp>
      <p:pic>
        <p:nvPicPr>
          <p:cNvPr id="42" name="Object 22">
            <a:extLst>
              <a:ext uri="{FF2B5EF4-FFF2-40B4-BE49-F238E27FC236}">
                <a16:creationId xmlns:a16="http://schemas.microsoft.com/office/drawing/2014/main" id="{DC5CACA5-FF7A-92B5-5360-027796FDA32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2827243" y="7969518"/>
            <a:ext cx="3849910" cy="829539"/>
          </a:xfrm>
          <a:prstGeom prst="rect">
            <a:avLst/>
          </a:prstGeom>
          <a:noFill/>
        </p:spPr>
      </p:pic>
      <p:sp>
        <p:nvSpPr>
          <p:cNvPr id="43" name="Text Box 24">
            <a:extLst>
              <a:ext uri="{FF2B5EF4-FFF2-40B4-BE49-F238E27FC236}">
                <a16:creationId xmlns:a16="http://schemas.microsoft.com/office/drawing/2014/main" id="{6F9C81C1-EEA8-0DEC-C189-830E1EE1FE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0459" y="7814430"/>
            <a:ext cx="1157373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N - number of atoms per unit volume in the film (5 x 10</a:t>
            </a:r>
            <a:r>
              <a:rPr lang="en-US" sz="2400" baseline="300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22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cm</a:t>
            </a:r>
            <a:r>
              <a:rPr lang="en-US" sz="2400" baseline="300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-3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for the case of epitaxial Si deposition) </a:t>
            </a:r>
          </a:p>
          <a:p>
            <a:pPr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Y - the mole fraction (partial pressure/total pressure) of the incorporating species.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5CF7279-99D7-580D-6213-CE777066DCA4}"/>
              </a:ext>
            </a:extLst>
          </p:cNvPr>
          <p:cNvSpPr txBox="1"/>
          <p:nvPr/>
        </p:nvSpPr>
        <p:spPr>
          <a:xfrm>
            <a:off x="2744884" y="6431349"/>
            <a:ext cx="226063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In steady state:</a:t>
            </a:r>
            <a:endParaRPr lang="en-IN" sz="22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pic>
        <p:nvPicPr>
          <p:cNvPr id="47" name="Object 4">
            <a:extLst>
              <a:ext uri="{FF2B5EF4-FFF2-40B4-BE49-F238E27FC236}">
                <a16:creationId xmlns:a16="http://schemas.microsoft.com/office/drawing/2014/main" id="{A51BC0DD-5D93-3CF0-6489-D99D6C6DC4A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10264824" y="5097240"/>
            <a:ext cx="1706359" cy="951085"/>
          </a:xfrm>
          <a:prstGeom prst="rect">
            <a:avLst/>
          </a:prstGeom>
          <a:noFill/>
        </p:spPr>
      </p:pic>
      <p:pic>
        <p:nvPicPr>
          <p:cNvPr id="48" name="Object 7">
            <a:extLst>
              <a:ext uri="{FF2B5EF4-FFF2-40B4-BE49-F238E27FC236}">
                <a16:creationId xmlns:a16="http://schemas.microsoft.com/office/drawing/2014/main" id="{F8862C6A-C807-A714-7393-EA92AA3E7E7A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13510926" y="4994951"/>
            <a:ext cx="1926952" cy="1056714"/>
          </a:xfrm>
          <a:prstGeom prst="rect">
            <a:avLst/>
          </a:prstGeom>
          <a:noFill/>
        </p:spPr>
      </p:pic>
      <p:sp>
        <p:nvSpPr>
          <p:cNvPr id="49" name="Text Box 14">
            <a:extLst>
              <a:ext uri="{FF2B5EF4-FFF2-40B4-BE49-F238E27FC236}">
                <a16:creationId xmlns:a16="http://schemas.microsoft.com/office/drawing/2014/main" id="{5DAD498E-4D11-C469-902D-43C3D1A3F6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40638" y="6416531"/>
            <a:ext cx="3154729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Kinetic Limited Regime</a:t>
            </a:r>
          </a:p>
        </p:txBody>
      </p:sp>
      <p:sp>
        <p:nvSpPr>
          <p:cNvPr id="50" name="Text Box 14">
            <a:extLst>
              <a:ext uri="{FF2B5EF4-FFF2-40B4-BE49-F238E27FC236}">
                <a16:creationId xmlns:a16="http://schemas.microsoft.com/office/drawing/2014/main" id="{6C8E795A-61B8-6664-8D6F-CF697B122E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354306" y="6416531"/>
            <a:ext cx="4323836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Mass Transport Limited Regime</a:t>
            </a:r>
          </a:p>
        </p:txBody>
      </p:sp>
    </p:spTree>
    <p:extLst>
      <p:ext uri="{BB962C8B-B14F-4D97-AF65-F5344CB8AC3E}">
        <p14:creationId xmlns:p14="http://schemas.microsoft.com/office/powerpoint/2010/main" val="2730936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400" y="9791700"/>
            <a:ext cx="38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6</a:t>
            </a:r>
          </a:p>
        </p:txBody>
      </p:sp>
      <p:sp>
        <p:nvSpPr>
          <p:cNvPr id="3" name="TextBox 32">
            <a:extLst>
              <a:ext uri="{FF2B5EF4-FFF2-40B4-BE49-F238E27FC236}">
                <a16:creationId xmlns:a16="http://schemas.microsoft.com/office/drawing/2014/main" id="{87FA6872-8029-7774-FA86-A8DA4F68F0CE}"/>
              </a:ext>
            </a:extLst>
          </p:cNvPr>
          <p:cNvSpPr txBox="1"/>
          <p:nvPr/>
        </p:nvSpPr>
        <p:spPr>
          <a:xfrm>
            <a:off x="1323718" y="477333"/>
            <a:ext cx="12549151" cy="730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000" dirty="0">
                <a:solidFill>
                  <a:srgbClr val="000000"/>
                </a:solidFill>
                <a:latin typeface="Montserrat Classic"/>
              </a:rPr>
              <a:t>The two limited Regimes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09D82E-92DC-FBBD-2E79-406DC5F66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77" y="1523348"/>
            <a:ext cx="5133702" cy="33264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DB4079-988E-C644-5B0E-0F13DAE15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9751" y="1268877"/>
            <a:ext cx="5242599" cy="3594666"/>
          </a:xfrm>
          <a:prstGeom prst="rect">
            <a:avLst/>
          </a:prstGeom>
        </p:spPr>
      </p:pic>
      <p:sp>
        <p:nvSpPr>
          <p:cNvPr id="8" name="Text Box 40">
            <a:extLst>
              <a:ext uri="{FF2B5EF4-FFF2-40B4-BE49-F238E27FC236}">
                <a16:creationId xmlns:a16="http://schemas.microsoft.com/office/drawing/2014/main" id="{EB9C8D5C-096F-B0C8-0776-167C2629FF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20285" y="1447448"/>
            <a:ext cx="7891515" cy="16858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Mass transport is more or less independent of T</a:t>
            </a:r>
          </a:p>
          <a:p>
            <a:pPr>
              <a:lnSpc>
                <a:spcPct val="150000"/>
              </a:lnSpc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Rate Kinetics is exponentially dependent on T</a:t>
            </a:r>
          </a:p>
          <a:p>
            <a:pPr>
              <a:lnSpc>
                <a:spcPct val="150000"/>
              </a:lnSpc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In both regimes the growth rate is constant with time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2F231E5-384B-D262-36A1-9A127ED16123}"/>
                  </a:ext>
                </a:extLst>
              </p:cNvPr>
              <p:cNvSpPr/>
              <p:nvPr/>
            </p:nvSpPr>
            <p:spPr>
              <a:xfrm>
                <a:off x="10287000" y="3671829"/>
                <a:ext cx="6791573" cy="92217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S</m:t>
                          </m:r>
                        </m:sub>
                      </m:sSub>
                      <m:r>
                        <a:rPr lang="en-US" sz="240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k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>
                              <a:latin typeface="Cambria Math" panose="02040503050406030204" pitchFamily="18" charset="0"/>
                            </a:rPr>
                            <m:t>O</m:t>
                          </m:r>
                        </m:sub>
                      </m:sSub>
                      <m:r>
                        <a:rPr lang="en-US" sz="240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400">
                          <a:latin typeface="Cambria Math" panose="02040503050406030204" pitchFamily="18" charset="0"/>
                        </a:rPr>
                        <m:t>exp</m:t>
                      </m:r>
                      <m:d>
                        <m:dPr>
                          <m:ctrlPr>
                            <a:rPr lang="en-US" sz="24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>
                              <a:latin typeface="Cambria Math" panose="02040503050406030204" pitchFamily="18" charset="0"/>
                            </a:rPr>
                            <m:t>− </m:t>
                          </m:r>
                          <m:f>
                            <m:fPr>
                              <m:ctrlPr>
                                <a:rPr lang="en-US" sz="24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E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2400">
                                      <a:latin typeface="Cambria Math" panose="02040503050406030204" pitchFamily="18" charset="0"/>
                                    </a:rPr>
                                    <m:t>A</m:t>
                                  </m:r>
                                </m:sub>
                              </m:sSub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 panose="02040503050406030204" pitchFamily="18" charset="0"/>
                                </a:rPr>
                                <m:t>kT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92F231E5-384B-D262-36A1-9A127ED161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87000" y="3671829"/>
                <a:ext cx="6791573" cy="92217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2C4201EF-5AD2-E757-1550-D8014910FE1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47716844"/>
                  </p:ext>
                </p:extLst>
              </p:nvPr>
            </p:nvGraphicFramePr>
            <p:xfrm>
              <a:off x="768122" y="5078376"/>
              <a:ext cx="6272932" cy="3379594"/>
            </p:xfrm>
            <a:graphic>
              <a:graphicData uri="http://schemas.openxmlformats.org/drawingml/2006/table">
                <a:tbl>
                  <a:tblPr firstRow="1" firstCol="1" bandRow="1">
                    <a:tableStyleId>{5940675A-B579-460E-94D1-54222C63F5DA}</a:tableStyleId>
                  </a:tblPr>
                  <a:tblGrid>
                    <a:gridCol w="1567898">
                      <a:extLst>
                        <a:ext uri="{9D8B030D-6E8A-4147-A177-3AD203B41FA5}">
                          <a16:colId xmlns:a16="http://schemas.microsoft.com/office/drawing/2014/main" val="2003348987"/>
                        </a:ext>
                      </a:extLst>
                    </a:gridCol>
                    <a:gridCol w="1567898">
                      <a:extLst>
                        <a:ext uri="{9D8B030D-6E8A-4147-A177-3AD203B41FA5}">
                          <a16:colId xmlns:a16="http://schemas.microsoft.com/office/drawing/2014/main" val="1191332650"/>
                        </a:ext>
                      </a:extLst>
                    </a:gridCol>
                    <a:gridCol w="1568568">
                      <a:extLst>
                        <a:ext uri="{9D8B030D-6E8A-4147-A177-3AD203B41FA5}">
                          <a16:colId xmlns:a16="http://schemas.microsoft.com/office/drawing/2014/main" val="3306201454"/>
                        </a:ext>
                      </a:extLst>
                    </a:gridCol>
                    <a:gridCol w="1568568">
                      <a:extLst>
                        <a:ext uri="{9D8B030D-6E8A-4147-A177-3AD203B41FA5}">
                          <a16:colId xmlns:a16="http://schemas.microsoft.com/office/drawing/2014/main" val="2612389627"/>
                        </a:ext>
                      </a:extLst>
                    </a:gridCol>
                  </a:tblGrid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 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SiH</a:t>
                          </a:r>
                          <a:r>
                            <a:rPr lang="en-US" sz="1600" baseline="-25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4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SiH</a:t>
                          </a:r>
                          <a:r>
                            <a:rPr lang="en-US" sz="1600" baseline="-25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2</a:t>
                          </a: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Cl</a:t>
                          </a:r>
                          <a:r>
                            <a:rPr lang="en-US" sz="1600" baseline="-25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2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SiCl</a:t>
                          </a:r>
                          <a:r>
                            <a:rPr lang="en-US" sz="1600" baseline="-25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4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894367800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Temperature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900-1050</a:t>
                          </a:r>
                          <a:r>
                            <a:rPr lang="en-US" sz="1600" baseline="30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o</a:t>
                          </a: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C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950-1100</a:t>
                          </a:r>
                          <a:r>
                            <a:rPr lang="en-US" sz="1600" baseline="30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o</a:t>
                          </a: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C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1100-1200</a:t>
                          </a:r>
                          <a:r>
                            <a:rPr lang="en-US" sz="1600" baseline="300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o</a:t>
                          </a:r>
                          <a:r>
                            <a:rPr lang="en-US" sz="16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C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550971133"/>
                      </a:ext>
                    </a:extLst>
                  </a:tr>
                  <a:tr h="514887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Reaction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Si</m:t>
                                </m:r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 →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Si</m:t>
                                </m:r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+2</m:t>
                                </m:r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Si</m:t>
                                </m:r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Cl</m:t>
                                    </m:r>
                                  </m:e>
                                  <m: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 →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Si</m:t>
                                </m:r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+2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HCl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Si</m:t>
                                </m:r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Cl</m:t>
                                    </m:r>
                                  </m:e>
                                  <m: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+2</m:t>
                                </m:r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en-US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 →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Si</m:t>
                                </m:r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+4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HCl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044934817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Reversible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No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Yes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Yes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787419487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HCl byproduct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No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Yes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Yes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59764949"/>
                      </a:ext>
                    </a:extLst>
                  </a:tr>
                  <a:tr h="520855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Gas Phase Nucleation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Yes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No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No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272618388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Flow Control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Easy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Moderate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Moderate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652715217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Cost 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High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Moderate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Low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4242356477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Danger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High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Moderate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Moderate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705584865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Deposition Rate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0.2 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μm</m:t>
                                </m:r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&lt;1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μm</m:t>
                                </m:r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&gt;2 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μm</m:t>
                                </m:r>
                                <m: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/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effectLst/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58572070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Uses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Thin layers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Many layers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Thick layers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83629419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e 10">
                <a:extLst>
                  <a:ext uri="{FF2B5EF4-FFF2-40B4-BE49-F238E27FC236}">
                    <a16:creationId xmlns:a16="http://schemas.microsoft.com/office/drawing/2014/main" id="{2C4201EF-5AD2-E757-1550-D8014910FE1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47716844"/>
                  </p:ext>
                </p:extLst>
              </p:nvPr>
            </p:nvGraphicFramePr>
            <p:xfrm>
              <a:off x="768122" y="5078376"/>
              <a:ext cx="6272932" cy="3379594"/>
            </p:xfrm>
            <a:graphic>
              <a:graphicData uri="http://schemas.openxmlformats.org/drawingml/2006/table">
                <a:tbl>
                  <a:tblPr firstRow="1" firstCol="1" bandRow="1">
                    <a:tableStyleId>{5940675A-B579-460E-94D1-54222C63F5DA}</a:tableStyleId>
                  </a:tblPr>
                  <a:tblGrid>
                    <a:gridCol w="1567898">
                      <a:extLst>
                        <a:ext uri="{9D8B030D-6E8A-4147-A177-3AD203B41FA5}">
                          <a16:colId xmlns:a16="http://schemas.microsoft.com/office/drawing/2014/main" val="2003348987"/>
                        </a:ext>
                      </a:extLst>
                    </a:gridCol>
                    <a:gridCol w="1567898">
                      <a:extLst>
                        <a:ext uri="{9D8B030D-6E8A-4147-A177-3AD203B41FA5}">
                          <a16:colId xmlns:a16="http://schemas.microsoft.com/office/drawing/2014/main" val="1191332650"/>
                        </a:ext>
                      </a:extLst>
                    </a:gridCol>
                    <a:gridCol w="1568568">
                      <a:extLst>
                        <a:ext uri="{9D8B030D-6E8A-4147-A177-3AD203B41FA5}">
                          <a16:colId xmlns:a16="http://schemas.microsoft.com/office/drawing/2014/main" val="3306201454"/>
                        </a:ext>
                      </a:extLst>
                    </a:gridCol>
                    <a:gridCol w="1568568">
                      <a:extLst>
                        <a:ext uri="{9D8B030D-6E8A-4147-A177-3AD203B41FA5}">
                          <a16:colId xmlns:a16="http://schemas.microsoft.com/office/drawing/2014/main" val="2612389627"/>
                        </a:ext>
                      </a:extLst>
                    </a:gridCol>
                  </a:tblGrid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 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SiH</a:t>
                          </a:r>
                          <a:r>
                            <a:rPr lang="en-US" sz="1600" baseline="-25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4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SiH</a:t>
                          </a:r>
                          <a:r>
                            <a:rPr lang="en-US" sz="1600" baseline="-25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2</a:t>
                          </a: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Cl</a:t>
                          </a:r>
                          <a:r>
                            <a:rPr lang="en-US" sz="1600" baseline="-25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2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SiCl</a:t>
                          </a:r>
                          <a:r>
                            <a:rPr lang="en-US" sz="1600" baseline="-25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4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894367800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Temperature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900-1050</a:t>
                          </a:r>
                          <a:r>
                            <a:rPr lang="en-US" sz="1600" baseline="30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o</a:t>
                          </a: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C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950-1100</a:t>
                          </a:r>
                          <a:r>
                            <a:rPr lang="en-US" sz="1600" baseline="300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o</a:t>
                          </a: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C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1100-1200</a:t>
                          </a:r>
                          <a:r>
                            <a:rPr lang="en-US" sz="1600" baseline="300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o</a:t>
                          </a:r>
                          <a:r>
                            <a:rPr lang="en-US" sz="16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C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550971133"/>
                      </a:ext>
                    </a:extLst>
                  </a:tr>
                  <a:tr h="514887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Reaction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5"/>
                          <a:stretch>
                            <a:fillRect l="-100388" t="-114286" r="-200388" b="-47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5"/>
                          <a:stretch>
                            <a:fillRect l="-201167" t="-114286" r="-101167" b="-47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5"/>
                          <a:stretch>
                            <a:fillRect l="-300000" t="-114286" r="-775" b="-4785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44934817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Reversible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No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Yes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Yes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787419487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HCl byproduct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No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Yes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Yes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59764949"/>
                      </a:ext>
                    </a:extLst>
                  </a:tr>
                  <a:tr h="520855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Gas Phase Nucleation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Yes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No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No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272618388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Flow Control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Easy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Moderate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Moderate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652715217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Cost 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High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Moderate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Low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4242356477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Danger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High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Moderate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Moderate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705584865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Deposition Rate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5"/>
                          <a:stretch>
                            <a:fillRect l="-100388" t="-1113953" r="-200388" b="-1395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5"/>
                          <a:stretch>
                            <a:fillRect l="-201167" t="-1113953" r="-101167" b="-1395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5"/>
                          <a:stretch>
                            <a:fillRect l="-300000" t="-1113953" r="-775" b="-13953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58572070"/>
                      </a:ext>
                    </a:extLst>
                  </a:tr>
                  <a:tr h="260428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Uses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Thin layers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Many layers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</a:pPr>
                          <a:r>
                            <a:rPr lang="en-US" sz="1600" dirty="0">
                              <a:effectLst/>
                              <a:latin typeface="Calibri" panose="020F0502020204030204" pitchFamily="34" charset="0"/>
                              <a:cs typeface="Calibri" panose="020F0502020204030204" pitchFamily="34" charset="0"/>
                            </a:rPr>
                            <a:t>Thick layers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Times" pitchFamily="2" charset="0"/>
                            <a:cs typeface="Calibri" panose="020F0502020204030204" pitchFamily="34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836294196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2" name="Picture 11">
            <a:extLst>
              <a:ext uri="{FF2B5EF4-FFF2-40B4-BE49-F238E27FC236}">
                <a16:creationId xmlns:a16="http://schemas.microsoft.com/office/drawing/2014/main" id="{AE766576-096A-5D2E-BF5E-66EFB26D4A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8507" y="4945624"/>
            <a:ext cx="6136986" cy="24747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DF9830A-7EA2-8DB8-4939-8DC42C5845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24483" y="4435343"/>
            <a:ext cx="4706317" cy="3390653"/>
          </a:xfrm>
          <a:prstGeom prst="rect">
            <a:avLst/>
          </a:prstGeom>
        </p:spPr>
      </p:pic>
      <p:sp>
        <p:nvSpPr>
          <p:cNvPr id="14" name="Text Box 40">
            <a:extLst>
              <a:ext uri="{FF2B5EF4-FFF2-40B4-BE49-F238E27FC236}">
                <a16:creationId xmlns:a16="http://schemas.microsoft.com/office/drawing/2014/main" id="{98CDA4E3-A5C7-0A6F-684D-65E5B873E7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33507" y="7732067"/>
            <a:ext cx="789151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Autodoping</a:t>
            </a:r>
            <a:endParaRPr lang="en-US" sz="24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sp>
        <p:nvSpPr>
          <p:cNvPr id="18" name="Text Box 40">
            <a:extLst>
              <a:ext uri="{FF2B5EF4-FFF2-40B4-BE49-F238E27FC236}">
                <a16:creationId xmlns:a16="http://schemas.microsoft.com/office/drawing/2014/main" id="{D3935DC5-3AA1-966A-1C4C-34D3C06CA6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80500" y="7392363"/>
            <a:ext cx="789151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APCVD Set up</a:t>
            </a:r>
          </a:p>
        </p:txBody>
      </p:sp>
      <p:sp>
        <p:nvSpPr>
          <p:cNvPr id="19" name="Text Box 11">
            <a:extLst>
              <a:ext uri="{FF2B5EF4-FFF2-40B4-BE49-F238E27FC236}">
                <a16:creationId xmlns:a16="http://schemas.microsoft.com/office/drawing/2014/main" id="{F15DE8E4-CA60-C33E-0D81-47C28AED48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59706" y="8457970"/>
            <a:ext cx="10975042" cy="2060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algn="ctr" blurRad="63500" dir="2700000" dist="38099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Epitaxy is usually done at high T in the 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h</a:t>
            </a:r>
            <a:r>
              <a:rPr lang="en-US" sz="2200" baseline="-25000" dirty="0" err="1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G</a:t>
            </a:r>
            <a:r>
              <a:rPr lang="en-US" sz="2200" baseline="-250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dominated regime.</a:t>
            </a:r>
          </a:p>
          <a:p>
            <a:pPr>
              <a:lnSpc>
                <a:spcPct val="150000"/>
              </a:lnSpc>
              <a:defRPr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Gas flow dynamics are very important.</a:t>
            </a:r>
          </a:p>
          <a:p>
            <a:pPr>
              <a:lnSpc>
                <a:spcPct val="150000"/>
              </a:lnSpc>
              <a:defRPr/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During growth dopants can be incorporated both by upward diffusion and 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autodoping</a:t>
            </a:r>
            <a:endParaRPr lang="en-US" sz="22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>
              <a:lnSpc>
                <a:spcPct val="150000"/>
              </a:lnSpc>
              <a:defRPr/>
            </a:pPr>
            <a:endParaRPr lang="en-US" sz="22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3040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400" y="9791700"/>
            <a:ext cx="38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7</a:t>
            </a:r>
          </a:p>
        </p:txBody>
      </p:sp>
      <p:sp>
        <p:nvSpPr>
          <p:cNvPr id="3" name="TextBox 32">
            <a:extLst>
              <a:ext uri="{FF2B5EF4-FFF2-40B4-BE49-F238E27FC236}">
                <a16:creationId xmlns:a16="http://schemas.microsoft.com/office/drawing/2014/main" id="{87FA6872-8029-7774-FA86-A8DA4F68F0CE}"/>
              </a:ext>
            </a:extLst>
          </p:cNvPr>
          <p:cNvSpPr txBox="1"/>
          <p:nvPr/>
        </p:nvSpPr>
        <p:spPr>
          <a:xfrm>
            <a:off x="1230565" y="472949"/>
            <a:ext cx="15826871" cy="730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000" dirty="0">
                <a:solidFill>
                  <a:srgbClr val="000000"/>
                </a:solidFill>
                <a:latin typeface="Montserrat Classic"/>
              </a:rPr>
              <a:t>Heteroepitaxy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1B8E8A-E24F-237D-55D0-363DE2857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835" y="1485725"/>
            <a:ext cx="3953083" cy="32611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0DC0E8-B53E-9149-DA4B-86C0B1C47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3608" y="2777116"/>
            <a:ext cx="2243862" cy="21100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D5EC0F-F9DF-147C-21DF-0472C69C3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9294" y="352571"/>
            <a:ext cx="2132491" cy="21420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891EE8-C183-900B-214E-A15E0454B3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4565" y="5638266"/>
            <a:ext cx="4523875" cy="31397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C14BEC-11C7-B175-E6C5-4E3AFA43BA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6977" y="1103688"/>
            <a:ext cx="3960991" cy="41957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70E1464-B0D2-418B-C7F6-7F8A9B15F7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542" y="5029316"/>
            <a:ext cx="6763956" cy="251873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E812361C-F23E-F5F6-90C7-A37EFDF643AF}"/>
              </a:ext>
            </a:extLst>
          </p:cNvPr>
          <p:cNvGrpSpPr/>
          <p:nvPr/>
        </p:nvGrpSpPr>
        <p:grpSpPr>
          <a:xfrm>
            <a:off x="2345843" y="7784357"/>
            <a:ext cx="3309314" cy="2128099"/>
            <a:chOff x="0" y="3210805"/>
            <a:chExt cx="4025900" cy="3283258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99BBDCD-23EB-8B73-BB3B-1FBB81E85A8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0" y="3210805"/>
              <a:ext cx="4025900" cy="3283258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6F6B85C-1123-8F4D-58E2-85D887F864D0}"/>
                </a:ext>
              </a:extLst>
            </p:cNvPr>
            <p:cNvCxnSpPr/>
            <p:nvPr/>
          </p:nvCxnSpPr>
          <p:spPr bwMode="auto">
            <a:xfrm>
              <a:off x="1993900" y="4811005"/>
              <a:ext cx="571500" cy="419100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734AE29-88B2-5180-7142-3D0997225549}"/>
                </a:ext>
              </a:extLst>
            </p:cNvPr>
            <p:cNvCxnSpPr/>
            <p:nvPr/>
          </p:nvCxnSpPr>
          <p:spPr bwMode="auto">
            <a:xfrm flipV="1">
              <a:off x="2552700" y="5103105"/>
              <a:ext cx="774700" cy="127000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2E49303-F933-AE78-3401-FC47EFE24BAA}"/>
                </a:ext>
              </a:extLst>
            </p:cNvPr>
            <p:cNvCxnSpPr/>
            <p:nvPr/>
          </p:nvCxnSpPr>
          <p:spPr bwMode="auto">
            <a:xfrm flipH="1">
              <a:off x="3314700" y="4518905"/>
              <a:ext cx="114300" cy="571500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AD18064-31B2-4206-3E51-9F96F204DB83}"/>
                </a:ext>
              </a:extLst>
            </p:cNvPr>
            <p:cNvCxnSpPr/>
            <p:nvPr/>
          </p:nvCxnSpPr>
          <p:spPr bwMode="auto">
            <a:xfrm>
              <a:off x="2857500" y="4214105"/>
              <a:ext cx="558800" cy="330200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CA4C3AD-F46C-0174-B949-C5D8D2E267B5}"/>
                </a:ext>
              </a:extLst>
            </p:cNvPr>
            <p:cNvCxnSpPr/>
            <p:nvPr/>
          </p:nvCxnSpPr>
          <p:spPr bwMode="auto">
            <a:xfrm flipV="1">
              <a:off x="2197100" y="4226805"/>
              <a:ext cx="660400" cy="127000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63F8134-487E-396B-3496-89EB1F33C5FA}"/>
                </a:ext>
              </a:extLst>
            </p:cNvPr>
            <p:cNvCxnSpPr/>
            <p:nvPr/>
          </p:nvCxnSpPr>
          <p:spPr bwMode="auto">
            <a:xfrm flipH="1">
              <a:off x="1993900" y="4315705"/>
              <a:ext cx="228600" cy="520700"/>
            </a:xfrm>
            <a:prstGeom prst="line">
              <a:avLst/>
            </a:prstGeom>
            <a:solidFill>
              <a:schemeClr val="accent1"/>
            </a:solidFill>
            <a:ln w="571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48" name="Text Box 40">
            <a:extLst>
              <a:ext uri="{FF2B5EF4-FFF2-40B4-BE49-F238E27FC236}">
                <a16:creationId xmlns:a16="http://schemas.microsoft.com/office/drawing/2014/main" id="{3D4B84A7-E869-D6D6-270F-F78689DA75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63214" y="582653"/>
            <a:ext cx="7891515" cy="50098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  </a:t>
            </a: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Growing of dissimilar material on a substrate</a:t>
            </a:r>
          </a:p>
          <a:p>
            <a:pPr>
              <a:lnSpc>
                <a:spcPct val="150000"/>
              </a:lnSpc>
              <a:defRPr/>
            </a:pP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  Lattice mismatch introduces Strain</a:t>
            </a:r>
          </a:p>
          <a:p>
            <a:pPr>
              <a:lnSpc>
                <a:spcPct val="150000"/>
              </a:lnSpc>
              <a:defRPr/>
            </a:pP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  Large strain introduces defects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Optimal Strain is used in enhancing mobility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Used for growing III-V semiconductors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Wide Band gap tuning applications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Buffer layer growth for minimize lattice mismatch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Si(111) is preferable due to hexagonal structure</a:t>
            </a:r>
          </a:p>
          <a:p>
            <a:pPr>
              <a:lnSpc>
                <a:spcPct val="150000"/>
              </a:lnSpc>
              <a:defRPr/>
            </a:pPr>
            <a:endParaRPr lang="en-US" sz="24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</p:txBody>
      </p:sp>
      <p:pic>
        <p:nvPicPr>
          <p:cNvPr id="49" name="Picture 48" descr="A graph of 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D8A73A3A-BC10-B255-EA79-CDF12B62D22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072497" y="6288682"/>
            <a:ext cx="2325172" cy="2048753"/>
          </a:xfrm>
          <a:prstGeom prst="rect">
            <a:avLst/>
          </a:prstGeom>
        </p:spPr>
      </p:pic>
      <p:pic>
        <p:nvPicPr>
          <p:cNvPr id="51" name="Picture 50" descr="A close-up of a graph&#10;&#10;Description automatically generated">
            <a:extLst>
              <a:ext uri="{FF2B5EF4-FFF2-40B4-BE49-F238E27FC236}">
                <a16:creationId xmlns:a16="http://schemas.microsoft.com/office/drawing/2014/main" id="{02E1AC38-DA14-9BD0-1A91-0D6D8E260064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r="29343"/>
          <a:stretch/>
        </p:blipFill>
        <p:spPr>
          <a:xfrm>
            <a:off x="15440915" y="6250528"/>
            <a:ext cx="2085085" cy="1983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38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231A1C0-7B77-03A1-FB00-CD64DD82C7CD}"/>
              </a:ext>
            </a:extLst>
          </p:cNvPr>
          <p:cNvSpPr/>
          <p:nvPr/>
        </p:nvSpPr>
        <p:spPr>
          <a:xfrm>
            <a:off x="14190722" y="3078795"/>
            <a:ext cx="1414661" cy="495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cxnSp>
        <p:nvCxnSpPr>
          <p:cNvPr id="4" name="Straight Connector 3"/>
          <p:cNvCxnSpPr/>
          <p:nvPr/>
        </p:nvCxnSpPr>
        <p:spPr>
          <a:xfrm>
            <a:off x="10287000" y="1905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64161" y="4191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8059400" y="190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830800" y="104086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0" y="1002030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0" y="979170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228600" y="285750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457200" y="484977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916400" y="861024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97400" y="91821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85981" y="64064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200297" y="19050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78400" y="9791700"/>
            <a:ext cx="38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8</a:t>
            </a:r>
          </a:p>
        </p:txBody>
      </p:sp>
      <p:sp>
        <p:nvSpPr>
          <p:cNvPr id="3" name="TextBox 32">
            <a:extLst>
              <a:ext uri="{FF2B5EF4-FFF2-40B4-BE49-F238E27FC236}">
                <a16:creationId xmlns:a16="http://schemas.microsoft.com/office/drawing/2014/main" id="{87FA6872-8029-7774-FA86-A8DA4F68F0CE}"/>
              </a:ext>
            </a:extLst>
          </p:cNvPr>
          <p:cNvSpPr txBox="1"/>
          <p:nvPr/>
        </p:nvSpPr>
        <p:spPr>
          <a:xfrm>
            <a:off x="1190896" y="789266"/>
            <a:ext cx="12549151" cy="730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000" dirty="0">
                <a:solidFill>
                  <a:srgbClr val="000000"/>
                </a:solidFill>
                <a:latin typeface="Montserrat Classic"/>
              </a:rPr>
              <a:t>LPCVD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345626B-7DAB-A936-FFDD-9BF1B4BC8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2697" y="672465"/>
            <a:ext cx="4981006" cy="3787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E54E49C-71F7-02E7-3A2E-6EE0D0D9C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8521" y="5241957"/>
            <a:ext cx="6197957" cy="3787640"/>
          </a:xfrm>
          <a:prstGeom prst="rect">
            <a:avLst/>
          </a:prstGeom>
        </p:spPr>
      </p:pic>
      <p:sp>
        <p:nvSpPr>
          <p:cNvPr id="14" name="Text Box 40">
            <a:extLst>
              <a:ext uri="{FF2B5EF4-FFF2-40B4-BE49-F238E27FC236}">
                <a16:creationId xmlns:a16="http://schemas.microsoft.com/office/drawing/2014/main" id="{860B4E30-78C1-516F-7959-A4FDB44437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8668" y="1915723"/>
            <a:ext cx="7891515" cy="5889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2400" dirty="0">
                <a:solidFill>
                  <a:srgbClr val="FF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  </a:t>
            </a:r>
            <a:r>
              <a:rPr lang="en-US" sz="2300" dirty="0">
                <a:solidFill>
                  <a:srgbClr val="FF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Atmospheric pressure CVD is horizontal configuration</a:t>
            </a:r>
          </a:p>
          <a:p>
            <a:pPr>
              <a:lnSpc>
                <a:spcPct val="150000"/>
              </a:lnSpc>
              <a:defRPr/>
            </a:pPr>
            <a:r>
              <a:rPr lang="en-US" sz="2300" dirty="0">
                <a:solidFill>
                  <a:srgbClr val="FF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  Only a few wafers at a time</a:t>
            </a:r>
          </a:p>
          <a:p>
            <a:pPr>
              <a:lnSpc>
                <a:spcPct val="150000"/>
              </a:lnSpc>
              <a:defRPr/>
            </a:pPr>
            <a:r>
              <a:rPr lang="en-US" sz="2300" dirty="0">
                <a:solidFill>
                  <a:srgbClr val="FF0000"/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•   At low T deposition rate is slow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sz="23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sz="23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sz="2300" dirty="0">
              <a:solidFill>
                <a:schemeClr val="accent1">
                  <a:lumMod val="75000"/>
                </a:schemeClr>
              </a:solidFill>
              <a:latin typeface="Arimo" panose="020B0604020202020204" charset="0"/>
              <a:ea typeface="Arimo" panose="020B0604020202020204" charset="0"/>
              <a:cs typeface="Arimo" panose="020B060402020202020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Decreasing pressure increases mass transfer coefficient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Mass transport is no longer time limited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Process depends on temperature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2300" dirty="0">
                <a:solidFill>
                  <a:schemeClr val="accent1">
                    <a:lumMod val="75000"/>
                  </a:schemeClr>
                </a:solidFill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Temperature can be controlled precisely using modern control systems</a:t>
            </a:r>
          </a:p>
        </p:txBody>
      </p:sp>
    </p:spTree>
    <p:extLst>
      <p:ext uri="{BB962C8B-B14F-4D97-AF65-F5344CB8AC3E}">
        <p14:creationId xmlns:p14="http://schemas.microsoft.com/office/powerpoint/2010/main" val="4238838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0226419" y="10285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3903580" y="33145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7998819" y="10285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17770219" y="953216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-60581" y="9932650"/>
            <a:ext cx="8001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-60581" y="9704050"/>
            <a:ext cx="4323839" cy="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V="1">
            <a:off x="168019" y="2769850"/>
            <a:ext cx="0" cy="716280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396619" y="4762127"/>
            <a:ext cx="0" cy="457200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16855819" y="8522597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17236819" y="909445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V="1">
            <a:off x="25400" y="-23586"/>
            <a:ext cx="1275839" cy="162306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139716" y="102850"/>
            <a:ext cx="762000" cy="963930"/>
          </a:xfrm>
          <a:prstGeom prst="line">
            <a:avLst/>
          </a:prstGeom>
          <a:ln>
            <a:solidFill>
              <a:srgbClr val="0000FF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A1834C-208C-1590-408D-ABFB83ADB14F}"/>
              </a:ext>
            </a:extLst>
          </p:cNvPr>
          <p:cNvSpPr txBox="1"/>
          <p:nvPr/>
        </p:nvSpPr>
        <p:spPr>
          <a:xfrm>
            <a:off x="17617819" y="9704050"/>
            <a:ext cx="38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9</a:t>
            </a:r>
          </a:p>
        </p:txBody>
      </p:sp>
      <p:sp>
        <p:nvSpPr>
          <p:cNvPr id="3" name="TextBox 32">
            <a:extLst>
              <a:ext uri="{FF2B5EF4-FFF2-40B4-BE49-F238E27FC236}">
                <a16:creationId xmlns:a16="http://schemas.microsoft.com/office/drawing/2014/main" id="{87FA6872-8029-7774-FA86-A8DA4F68F0CE}"/>
              </a:ext>
            </a:extLst>
          </p:cNvPr>
          <p:cNvSpPr txBox="1"/>
          <p:nvPr/>
        </p:nvSpPr>
        <p:spPr>
          <a:xfrm>
            <a:off x="1151230" y="305244"/>
            <a:ext cx="12549151" cy="15382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24"/>
              </a:lnSpc>
            </a:pPr>
            <a:r>
              <a:rPr lang="en-US" sz="5000" dirty="0">
                <a:latin typeface="Montserrat Classic" panose="020B0604020202020204" charset="0"/>
                <a:cs typeface="Calibri" panose="020F0502020204030204" pitchFamily="34" charset="0"/>
              </a:rPr>
              <a:t>CVD of Compound Materials - MOCVD</a:t>
            </a:r>
          </a:p>
          <a:p>
            <a:pPr>
              <a:lnSpc>
                <a:spcPts val="6324"/>
              </a:lnSpc>
            </a:pPr>
            <a:r>
              <a:rPr lang="en-US" sz="5000" dirty="0">
                <a:solidFill>
                  <a:srgbClr val="000000"/>
                </a:solidFill>
                <a:latin typeface="Montserrat Classic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690D5673-307B-FB4E-8EFF-2F00C943EED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01545252"/>
                  </p:ext>
                </p:extLst>
              </p:nvPr>
            </p:nvGraphicFramePr>
            <p:xfrm>
              <a:off x="8554566" y="1318976"/>
              <a:ext cx="8539634" cy="8412480"/>
            </p:xfrm>
            <a:graphic>
              <a:graphicData uri="http://schemas.openxmlformats.org/drawingml/2006/table">
                <a:tbl>
                  <a:tblPr firstRow="1" firstCol="1" bandRow="1">
                    <a:tableStyleId>{5940675A-B579-460E-94D1-54222C63F5DA}</a:tableStyleId>
                  </a:tblPr>
                  <a:tblGrid>
                    <a:gridCol w="2077316">
                      <a:extLst>
                        <a:ext uri="{9D8B030D-6E8A-4147-A177-3AD203B41FA5}">
                          <a16:colId xmlns:a16="http://schemas.microsoft.com/office/drawing/2014/main" val="3350569770"/>
                        </a:ext>
                      </a:extLst>
                    </a:gridCol>
                    <a:gridCol w="2882752">
                      <a:extLst>
                        <a:ext uri="{9D8B030D-6E8A-4147-A177-3AD203B41FA5}">
                          <a16:colId xmlns:a16="http://schemas.microsoft.com/office/drawing/2014/main" val="682443678"/>
                        </a:ext>
                      </a:extLst>
                    </a:gridCol>
                    <a:gridCol w="3579566">
                      <a:extLst>
                        <a:ext uri="{9D8B030D-6E8A-4147-A177-3AD203B41FA5}">
                          <a16:colId xmlns:a16="http://schemas.microsoft.com/office/drawing/2014/main" val="2928996046"/>
                        </a:ext>
                      </a:extLst>
                    </a:gridCol>
                  </a:tblGrid>
                  <a:tr h="0">
                    <a:tc gridSpan="3">
                      <a:txBody>
                        <a:bodyPr/>
                        <a:lstStyle/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 Metal        +      Organic      </a:t>
                          </a:r>
                          <a14:m>
                            <m:oMath xmlns:m="http://schemas.openxmlformats.org/officeDocument/2006/math">
                              <m:r>
                                <a:rPr lang="en-US" sz="2300">
                                  <a:effectLst/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</m:oMath>
                          </a14:m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       Metal-Organic Precursor</a:t>
                          </a:r>
                        </a:p>
                      </a:txBody>
                      <a:tcPr marL="68580" marR="68580" marT="0" marB="0"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60799596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Common Metals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Common Organics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Common MOCVD Precursors</a:t>
                          </a: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269328845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Gallium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Aluminum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Indium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Arsenic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Antimony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Zinc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Cadium</a:t>
                          </a:r>
                          <a:endParaRPr lang="en-US" sz="2300" dirty="0">
                            <a:effectLst/>
                            <a:latin typeface="Arimo" panose="020B0604020202020204" charset="0"/>
                            <a:ea typeface="Arimo" panose="020B0604020202020204" charset="0"/>
                            <a:cs typeface="Arimo" panose="020B0604020202020204" charset="0"/>
                          </a:endParaRP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Telluride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Germanium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endParaRPr lang="en-US" sz="2300" dirty="0">
                            <a:effectLst/>
                            <a:latin typeface="Arimo" panose="020B0604020202020204" charset="0"/>
                            <a:ea typeface="Arimo" panose="020B0604020202020204" charset="0"/>
                            <a:cs typeface="Arimo" panose="020B0604020202020204" charset="0"/>
                          </a:endParaRP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Methyl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Ethyl 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Isopropyl 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 or Tetra methyl = TM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Triethyl= TE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Triisopropyl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= 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TiP</a:t>
                          </a:r>
                          <a:endParaRPr lang="en-US" sz="2300" dirty="0">
                            <a:effectLst/>
                            <a:latin typeface="Arimo" panose="020B0604020202020204" charset="0"/>
                            <a:ea typeface="Arimo" panose="020B0604020202020204" charset="0"/>
                            <a:cs typeface="Arimo" panose="020B0604020202020204" charset="0"/>
                          </a:endParaRP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Dimethyl = DM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Diethyl = DE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Trimethylgallium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TMGa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Triethylgallium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TEGa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Triisopropylgallium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TiPGa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Trimethylaluminum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TMAl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Trimethylindium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TMIn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Triethylindium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TEIn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Trimethylarsenic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(TMAs)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Trimethylantimony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TMSb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Dimethylzinc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DMZn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Diethylzinc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DEZn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Dimethylcadium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DMCd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Dimethyltellurium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DMTe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Diethyltellurium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DETe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Tetramethylgermanium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TMGe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5015499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690D5673-307B-FB4E-8EFF-2F00C943EED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01545252"/>
                  </p:ext>
                </p:extLst>
              </p:nvPr>
            </p:nvGraphicFramePr>
            <p:xfrm>
              <a:off x="8554566" y="1318976"/>
              <a:ext cx="8539634" cy="8412480"/>
            </p:xfrm>
            <a:graphic>
              <a:graphicData uri="http://schemas.openxmlformats.org/drawingml/2006/table">
                <a:tbl>
                  <a:tblPr firstRow="1" firstCol="1" bandRow="1">
                    <a:tableStyleId>{5940675A-B579-460E-94D1-54222C63F5DA}</a:tableStyleId>
                  </a:tblPr>
                  <a:tblGrid>
                    <a:gridCol w="2077316">
                      <a:extLst>
                        <a:ext uri="{9D8B030D-6E8A-4147-A177-3AD203B41FA5}">
                          <a16:colId xmlns:a16="http://schemas.microsoft.com/office/drawing/2014/main" val="3350569770"/>
                        </a:ext>
                      </a:extLst>
                    </a:gridCol>
                    <a:gridCol w="2882752">
                      <a:extLst>
                        <a:ext uri="{9D8B030D-6E8A-4147-A177-3AD203B41FA5}">
                          <a16:colId xmlns:a16="http://schemas.microsoft.com/office/drawing/2014/main" val="682443678"/>
                        </a:ext>
                      </a:extLst>
                    </a:gridCol>
                    <a:gridCol w="3579566">
                      <a:extLst>
                        <a:ext uri="{9D8B030D-6E8A-4147-A177-3AD203B41FA5}">
                          <a16:colId xmlns:a16="http://schemas.microsoft.com/office/drawing/2014/main" val="2928996046"/>
                        </a:ext>
                      </a:extLst>
                    </a:gridCol>
                  </a:tblGrid>
                  <a:tr h="350520">
                    <a:tc gridSpan="3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blipFill>
                          <a:blip r:embed="rId2"/>
                          <a:stretch>
                            <a:fillRect l="-71" t="-25862" r="-143" b="-2331034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760799596"/>
                      </a:ext>
                    </a:extLst>
                  </a:tr>
                  <a:tr h="701040"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Common Metals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Common Organics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Common MOCVD Precursors</a:t>
                          </a: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269328845"/>
                      </a:ext>
                    </a:extLst>
                  </a:tr>
                  <a:tr h="7360920">
                    <a:tc>
                      <a:txBody>
                        <a:bodyPr/>
                        <a:lstStyle/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Gallium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Aluminum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Indium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Arsenic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Antimony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Zinc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Cadium</a:t>
                          </a:r>
                          <a:endParaRPr lang="en-US" sz="2300" dirty="0">
                            <a:effectLst/>
                            <a:latin typeface="Arimo" panose="020B0604020202020204" charset="0"/>
                            <a:ea typeface="Arimo" panose="020B0604020202020204" charset="0"/>
                            <a:cs typeface="Arimo" panose="020B0604020202020204" charset="0"/>
                          </a:endParaRP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Telluride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Germanium</a:t>
                          </a:r>
                        </a:p>
                        <a:p>
                          <a:pPr marL="0" marR="0" indent="0" algn="l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endParaRPr lang="en-US" sz="2300" dirty="0">
                            <a:effectLst/>
                            <a:latin typeface="Arimo" panose="020B0604020202020204" charset="0"/>
                            <a:ea typeface="Arimo" panose="020B0604020202020204" charset="0"/>
                            <a:cs typeface="Arimo" panose="020B0604020202020204" charset="0"/>
                          </a:endParaRP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Methyl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Ethyl 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347345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 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Isopropyl </a:t>
                          </a: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 or Tetra methyl = TM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Triethyl= TE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Triisopropyl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= 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TiP</a:t>
                          </a:r>
                          <a:endParaRPr lang="en-US" sz="2300" dirty="0">
                            <a:effectLst/>
                            <a:latin typeface="Arimo" panose="020B0604020202020204" charset="0"/>
                            <a:ea typeface="Arimo" panose="020B0604020202020204" charset="0"/>
                            <a:cs typeface="Arimo" panose="020B0604020202020204" charset="0"/>
                          </a:endParaRP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Dimethyl = DM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Diethyl = DE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Trimethylgallium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TMGa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Triethylgallium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TEGa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Triisopropylgallium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TiPGa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Trimethylaluminum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TMAl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Trimethylindium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TMIn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Triethylindium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TEIn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Trimethylarsenic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(TMAs)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Trimethylantimony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TMSb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Dimethylzinc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DMZn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Diethylzinc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DEZn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Dimethylcadium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DMCd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Dimethyltellurium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DMTe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Diethyltellurium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DETe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</a:pP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Tetramethylgermanium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 (</a:t>
                          </a:r>
                          <a:r>
                            <a:rPr lang="en-US" sz="2300" dirty="0" err="1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TMGe</a:t>
                          </a:r>
                          <a:r>
                            <a:rPr lang="en-US" sz="2300" dirty="0">
                              <a:effectLst/>
                              <a:latin typeface="Arimo" panose="020B0604020202020204" charset="0"/>
                              <a:ea typeface="Arimo" panose="020B0604020202020204" charset="0"/>
                              <a:cs typeface="Arimo" panose="020B0604020202020204" charset="0"/>
                            </a:rPr>
                            <a:t>)</a:t>
                          </a: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50154996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FC87DB06-350B-D13E-116F-A5C17FAB1D83}"/>
              </a:ext>
            </a:extLst>
          </p:cNvPr>
          <p:cNvSpPr txBox="1"/>
          <p:nvPr/>
        </p:nvSpPr>
        <p:spPr>
          <a:xfrm>
            <a:off x="450192" y="1821824"/>
            <a:ext cx="8227432" cy="36009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For Si CMOS applications, we mostly deposit epitaxial Si films, or we deposit dielectrics like SiO</a:t>
            </a:r>
            <a:r>
              <a:rPr lang="en-US" sz="2300" baseline="-250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2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, Si</a:t>
            </a:r>
            <a:r>
              <a:rPr lang="en-US" sz="2300" baseline="-250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3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N</a:t>
            </a:r>
            <a:r>
              <a:rPr lang="en-US" sz="2300" baseline="-250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4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Many compound semiconductor applications require epitaxial growth of III-V materials. MOCVD is used..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7EB9EF-4317-E3B0-BCD1-370DAB3E2AA7}"/>
              </a:ext>
            </a:extLst>
          </p:cNvPr>
          <p:cNvSpPr txBox="1"/>
          <p:nvPr/>
        </p:nvSpPr>
        <p:spPr>
          <a:xfrm>
            <a:off x="457130" y="4217650"/>
            <a:ext cx="8037563" cy="42824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More “unstable” precursors like   TEOS allow deposition of  silicon  materials at lower T.</a:t>
            </a:r>
          </a:p>
          <a:p>
            <a:pPr>
              <a:lnSpc>
                <a:spcPct val="150000"/>
              </a:lnSpc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                                                                                  (11)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Many such </a:t>
            </a:r>
            <a:r>
              <a:rPr lang="en-US" sz="2300" dirty="0" err="1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prescursors</a:t>
            </a: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have been developed for compound semiconductor materials.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These are metal-organic  precursors, hence MOCVD.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Example:</a:t>
            </a:r>
          </a:p>
          <a:p>
            <a:pPr>
              <a:lnSpc>
                <a:spcPct val="150000"/>
              </a:lnSpc>
            </a:pPr>
            <a:r>
              <a:rPr lang="en-US" sz="2300" dirty="0">
                <a:latin typeface="Arimo" panose="020B0604020202020204" charset="0"/>
                <a:ea typeface="Arimo" panose="020B0604020202020204" charset="0"/>
                <a:cs typeface="Arimo" panose="020B0604020202020204" charset="0"/>
              </a:rPr>
              <a:t>                                                                                   (12)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38E519-5D89-27C9-7F5B-BFCD24D2F10F}"/>
                  </a:ext>
                </a:extLst>
              </p:cNvPr>
              <p:cNvSpPr txBox="1"/>
              <p:nvPr/>
            </p:nvSpPr>
            <p:spPr>
              <a:xfrm>
                <a:off x="1301239" y="5434812"/>
                <a:ext cx="4111711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smtClean="0"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n-US" sz="2000" i="0">
                          <a:latin typeface="Cambria Math" panose="02040503050406030204" pitchFamily="18" charset="0"/>
                        </a:rPr>
                        <m:t>i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</a:rPr>
                                <m:t>O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C</m:t>
                                  </m:r>
                                </m:e>
                                <m:sub>
                                  <m: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US" sz="2000" i="0">
                              <a:latin typeface="Cambria Math" panose="02040503050406030204" pitchFamily="18" charset="0"/>
                            </a:rPr>
                            <m:t>4 </m:t>
                          </m:r>
                        </m:sub>
                      </m:sSub>
                      <m:r>
                        <a:rPr lang="en-US" sz="2000" i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m:rPr>
                          <m:sty m:val="p"/>
                        </m:rPr>
                        <a:rPr lang="en-US" sz="2000" i="0">
                          <a:latin typeface="Cambria Math" panose="02040503050406030204" pitchFamily="18" charset="0"/>
                        </a:rPr>
                        <m:t>Si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0">
                              <a:latin typeface="Cambria Math" panose="02040503050406030204" pitchFamily="18" charset="0"/>
                            </a:rPr>
                            <m:t>O</m:t>
                          </m:r>
                        </m:e>
                        <m:sub>
                          <m:r>
                            <a:rPr lang="en-US" sz="20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000" i="0">
                          <a:latin typeface="Cambria Math" panose="02040503050406030204" pitchFamily="18" charset="0"/>
                        </a:rPr>
                        <m:t> +2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C</m:t>
                                  </m:r>
                                </m:e>
                                <m:sub>
                                  <m: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5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US" sz="2000" i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m:rPr>
                          <m:sty m:val="p"/>
                        </m:rPr>
                        <a:rPr lang="en-US" sz="2000" i="0">
                          <a:latin typeface="Cambria Math" panose="02040503050406030204" pitchFamily="18" charset="0"/>
                        </a:rPr>
                        <m:t>O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938E519-5D89-27C9-7F5B-BFCD24D2F1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1239" y="5434812"/>
                <a:ext cx="4111711" cy="400110"/>
              </a:xfrm>
              <a:prstGeom prst="rect">
                <a:avLst/>
              </a:prstGeom>
              <a:blipFill>
                <a:blip r:embed="rId3"/>
                <a:stretch>
                  <a:fillRect b="-1538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D635C81-2A38-2A7F-B330-EFD8A1D0CA8C}"/>
                  </a:ext>
                </a:extLst>
              </p:cNvPr>
              <p:cNvSpPr txBox="1"/>
              <p:nvPr/>
            </p:nvSpPr>
            <p:spPr>
              <a:xfrm>
                <a:off x="1418629" y="8065066"/>
                <a:ext cx="3994321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000" smtClean="0">
                          <a:latin typeface="Cambria Math" panose="02040503050406030204" pitchFamily="18" charset="0"/>
                        </a:rPr>
                        <m:t>G</m:t>
                      </m:r>
                      <m:r>
                        <m:rPr>
                          <m:sty m:val="p"/>
                        </m:rPr>
                        <a:rPr lang="en-US" sz="2000" i="0">
                          <a:latin typeface="Cambria Math" panose="02040503050406030204" pitchFamily="18" charset="0"/>
                        </a:rPr>
                        <m:t>a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ctrlPr>
                                <a:rPr lang="en-US" sz="2000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b>
                                  <m: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US" sz="2000" i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000" i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sz="2000" i="0">
                          <a:latin typeface="Cambria Math" panose="02040503050406030204" pitchFamily="18" charset="0"/>
                        </a:rPr>
                        <m:t>As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i="0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sz="2000" i="0">
                          <a:latin typeface="Cambria Math" panose="02040503050406030204" pitchFamily="18" charset="0"/>
                        </a:rPr>
                        <m:t> →</m:t>
                      </m:r>
                      <m:r>
                        <m:rPr>
                          <m:sty m:val="p"/>
                        </m:rPr>
                        <a:rPr lang="en-US" sz="2000" i="0">
                          <a:latin typeface="Cambria Math" panose="02040503050406030204" pitchFamily="18" charset="0"/>
                        </a:rPr>
                        <m:t>GaAs</m:t>
                      </m:r>
                      <m:r>
                        <a:rPr lang="en-US" sz="2000" i="0">
                          <a:latin typeface="Cambria Math" panose="02040503050406030204" pitchFamily="18" charset="0"/>
                        </a:rPr>
                        <m:t>+3</m:t>
                      </m:r>
                      <m:r>
                        <m:rPr>
                          <m:sty m:val="p"/>
                        </m:rPr>
                        <a:rPr lang="en-US" sz="2000" i="0">
                          <a:latin typeface="Cambria Math" panose="02040503050406030204" pitchFamily="18" charset="0"/>
                        </a:rPr>
                        <m:t>C</m:t>
                      </m:r>
                      <m:sSub>
                        <m:sSubPr>
                          <m:ctrlPr>
                            <a:rPr lang="en-US" sz="2000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sz="2000" i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D635C81-2A38-2A7F-B330-EFD8A1D0CA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18629" y="8065066"/>
                <a:ext cx="3994321" cy="4001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4480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25340</TotalTime>
  <Words>1697</Words>
  <Application>Microsoft Office PowerPoint</Application>
  <PresentationFormat>Custom</PresentationFormat>
  <Paragraphs>300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Cambria Math</vt:lpstr>
      <vt:lpstr>Symbol</vt:lpstr>
      <vt:lpstr>Arimo Bold</vt:lpstr>
      <vt:lpstr>Montserrat Classic</vt:lpstr>
      <vt:lpstr>Calibri</vt:lpstr>
      <vt:lpstr>Arial</vt:lpstr>
      <vt:lpstr>Arimo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and Minimal Business Proposal Presentation</dc:title>
  <dc:creator>Siva Vanjari</dc:creator>
  <cp:lastModifiedBy>trinadha rao</cp:lastModifiedBy>
  <cp:revision>125</cp:revision>
  <dcterms:created xsi:type="dcterms:W3CDTF">2006-08-16T00:00:00Z</dcterms:created>
  <dcterms:modified xsi:type="dcterms:W3CDTF">2024-04-29T06:02:21Z</dcterms:modified>
  <dc:identifier>DAF-5kUKDaQ</dc:identifier>
</cp:coreProperties>
</file>